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57" r:id="rId6"/>
    <p:sldId id="258" r:id="rId7"/>
    <p:sldId id="259" r:id="rId8"/>
    <p:sldId id="260" r:id="rId9"/>
    <p:sldId id="261" r:id="rId10"/>
    <p:sldId id="262"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mdvaspfspd01\st_paul_data\users\lhofer\Data\Declarations\SMAC\SMAC%20Declarat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mdvaspfspd01\st_paul_data\users\lhofer\Data\Declarations\SMAC\SMAC%20Declar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mdvaspfspd01\st_paul_data\users\lhofer\Data\Declarations\SMAC\SMAC%20Declar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about:blank"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mdvaspfspd01\st_paul_data\users\lhofer\Data\Declarations\SMAC\SMAC%20Declaration.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Active Veterans in SMAC</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4869398699793793E-2"/>
          <c:y val="0.1410420280686209"/>
          <c:w val="0.9541538723588755"/>
          <c:h val="0.75916265813476813"/>
        </c:manualLayout>
      </c:layout>
      <c:barChart>
        <c:barDir val="col"/>
        <c:grouping val="clustered"/>
        <c:varyColors val="0"/>
        <c:ser>
          <c:idx val="0"/>
          <c:order val="0"/>
          <c:tx>
            <c:strRef>
              <c:f>'August 18, 2020'!$B$29</c:f>
              <c:strCache>
                <c:ptCount val="1"/>
                <c:pt idx="0">
                  <c:v>Active Veterans</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'August 18, 2020'!$A$30:$A$42</c:f>
              <c:strCache>
                <c:ptCount val="13"/>
                <c:pt idx="0">
                  <c:v>Aug-19</c:v>
                </c:pt>
                <c:pt idx="1">
                  <c:v>Sep-19</c:v>
                </c:pt>
                <c:pt idx="2">
                  <c:v>Oct-19</c:v>
                </c:pt>
                <c:pt idx="3">
                  <c:v>Nov-19</c:v>
                </c:pt>
                <c:pt idx="4">
                  <c:v>Dec-19</c:v>
                </c:pt>
                <c:pt idx="5">
                  <c:v>Jan-20</c:v>
                </c:pt>
                <c:pt idx="6">
                  <c:v>Feb-20</c:v>
                </c:pt>
                <c:pt idx="7">
                  <c:v>Mar-20</c:v>
                </c:pt>
                <c:pt idx="8">
                  <c:v>Apr-20</c:v>
                </c:pt>
                <c:pt idx="9">
                  <c:v>May-20</c:v>
                </c:pt>
                <c:pt idx="10">
                  <c:v>Jun-20</c:v>
                </c:pt>
                <c:pt idx="11">
                  <c:v>Jul-20</c:v>
                </c:pt>
                <c:pt idx="12">
                  <c:v>Date of Submission</c:v>
                </c:pt>
              </c:strCache>
            </c:strRef>
          </c:cat>
          <c:val>
            <c:numRef>
              <c:f>'August 18, 2020'!$B$30:$B$42</c:f>
              <c:numCache>
                <c:formatCode>General</c:formatCode>
                <c:ptCount val="13"/>
                <c:pt idx="0">
                  <c:v>17</c:v>
                </c:pt>
                <c:pt idx="1">
                  <c:v>26</c:v>
                </c:pt>
                <c:pt idx="2">
                  <c:v>20</c:v>
                </c:pt>
                <c:pt idx="3">
                  <c:v>19</c:v>
                </c:pt>
                <c:pt idx="4">
                  <c:v>26</c:v>
                </c:pt>
                <c:pt idx="5">
                  <c:v>25</c:v>
                </c:pt>
                <c:pt idx="6">
                  <c:v>23</c:v>
                </c:pt>
                <c:pt idx="7">
                  <c:v>19</c:v>
                </c:pt>
                <c:pt idx="8">
                  <c:v>15</c:v>
                </c:pt>
                <c:pt idx="9">
                  <c:v>14</c:v>
                </c:pt>
                <c:pt idx="10">
                  <c:v>12</c:v>
                </c:pt>
                <c:pt idx="11">
                  <c:v>11</c:v>
                </c:pt>
                <c:pt idx="12">
                  <c:v>11</c:v>
                </c:pt>
              </c:numCache>
            </c:numRef>
          </c:val>
          <c:extLst>
            <c:ext xmlns:c16="http://schemas.microsoft.com/office/drawing/2014/chart" uri="{C3380CC4-5D6E-409C-BE32-E72D297353CC}">
              <c16:uniqueId val="{00000000-B41F-4F68-9689-1F6ECC87F12A}"/>
            </c:ext>
          </c:extLst>
        </c:ser>
        <c:dLbls>
          <c:showLegendKey val="0"/>
          <c:showVal val="0"/>
          <c:showCatName val="0"/>
          <c:showSerName val="0"/>
          <c:showPercent val="0"/>
          <c:showBubbleSize val="0"/>
        </c:dLbls>
        <c:gapWidth val="219"/>
        <c:overlap val="-27"/>
        <c:axId val="379903424"/>
        <c:axId val="376211424"/>
      </c:barChart>
      <c:catAx>
        <c:axId val="379903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76211424"/>
        <c:crosses val="autoZero"/>
        <c:auto val="1"/>
        <c:lblAlgn val="ctr"/>
        <c:lblOffset val="100"/>
        <c:noMultiLvlLbl val="0"/>
      </c:catAx>
      <c:valAx>
        <c:axId val="37621142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99034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Average</a:t>
            </a:r>
            <a:r>
              <a:rPr lang="en-US" sz="2000" baseline="0"/>
              <a:t> Days to Housing</a:t>
            </a:r>
            <a:endParaRPr lang="en-US" sz="200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'August 18, 2020'!$H$30:$H$31</c:f>
              <c:strCache>
                <c:ptCount val="2"/>
                <c:pt idx="0">
                  <c:v>Feb. 21 - May 21, 2020</c:v>
                </c:pt>
                <c:pt idx="1">
                  <c:v>May 21 - Aug. 21, 2020</c:v>
                </c:pt>
              </c:strCache>
            </c:strRef>
          </c:cat>
          <c:val>
            <c:numRef>
              <c:f>'August 18, 2020'!$I$30:$I$31</c:f>
              <c:numCache>
                <c:formatCode>General</c:formatCode>
                <c:ptCount val="2"/>
                <c:pt idx="0">
                  <c:v>91</c:v>
                </c:pt>
                <c:pt idx="1">
                  <c:v>86</c:v>
                </c:pt>
              </c:numCache>
            </c:numRef>
          </c:val>
          <c:extLst>
            <c:ext xmlns:c16="http://schemas.microsoft.com/office/drawing/2014/chart" uri="{C3380CC4-5D6E-409C-BE32-E72D297353CC}">
              <c16:uniqueId val="{00000000-70BA-4FAD-B7BF-0AF3B36A23C3}"/>
            </c:ext>
          </c:extLst>
        </c:ser>
        <c:dLbls>
          <c:showLegendKey val="0"/>
          <c:showVal val="0"/>
          <c:showCatName val="0"/>
          <c:showSerName val="0"/>
          <c:showPercent val="0"/>
          <c:showBubbleSize val="0"/>
        </c:dLbls>
        <c:gapWidth val="219"/>
        <c:overlap val="-27"/>
        <c:axId val="601089736"/>
        <c:axId val="601092032"/>
      </c:barChart>
      <c:catAx>
        <c:axId val="601089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01092032"/>
        <c:crosses val="autoZero"/>
        <c:auto val="1"/>
        <c:lblAlgn val="ctr"/>
        <c:lblOffset val="100"/>
        <c:noMultiLvlLbl val="0"/>
      </c:catAx>
      <c:valAx>
        <c:axId val="601092032"/>
        <c:scaling>
          <c:orientation val="minMax"/>
          <c:min val="7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1089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Active</a:t>
            </a:r>
            <a:r>
              <a:rPr lang="en-US" sz="1800" baseline="0"/>
              <a:t> Chronic/LTH Veterans in SMAC</a:t>
            </a:r>
            <a:endParaRPr lang="en-US" sz="180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'August 18, 2020'!$L$28:$L$40</c:f>
              <c:strCache>
                <c:ptCount val="13"/>
                <c:pt idx="0">
                  <c:v>Aug-19</c:v>
                </c:pt>
                <c:pt idx="1">
                  <c:v>Sep-19</c:v>
                </c:pt>
                <c:pt idx="2">
                  <c:v>Oct-19</c:v>
                </c:pt>
                <c:pt idx="3">
                  <c:v>Nov-19</c:v>
                </c:pt>
                <c:pt idx="4">
                  <c:v>Dec-19</c:v>
                </c:pt>
                <c:pt idx="5">
                  <c:v>Jan-20</c:v>
                </c:pt>
                <c:pt idx="6">
                  <c:v>Feb-20</c:v>
                </c:pt>
                <c:pt idx="7">
                  <c:v>Mar-20</c:v>
                </c:pt>
                <c:pt idx="8">
                  <c:v>Apr-20</c:v>
                </c:pt>
                <c:pt idx="9">
                  <c:v>May-20</c:v>
                </c:pt>
                <c:pt idx="10">
                  <c:v>Jun-20</c:v>
                </c:pt>
                <c:pt idx="11">
                  <c:v>Jul-20</c:v>
                </c:pt>
                <c:pt idx="12">
                  <c:v>Date of Submission</c:v>
                </c:pt>
              </c:strCache>
            </c:strRef>
          </c:cat>
          <c:val>
            <c:numRef>
              <c:f>'August 18, 2020'!$M$28:$M$40</c:f>
              <c:numCache>
                <c:formatCode>General</c:formatCode>
                <c:ptCount val="13"/>
                <c:pt idx="0">
                  <c:v>5</c:v>
                </c:pt>
                <c:pt idx="1">
                  <c:v>8</c:v>
                </c:pt>
                <c:pt idx="2">
                  <c:v>6</c:v>
                </c:pt>
                <c:pt idx="3">
                  <c:v>4</c:v>
                </c:pt>
                <c:pt idx="4">
                  <c:v>4</c:v>
                </c:pt>
                <c:pt idx="5">
                  <c:v>5</c:v>
                </c:pt>
                <c:pt idx="6">
                  <c:v>6</c:v>
                </c:pt>
                <c:pt idx="7">
                  <c:v>5</c:v>
                </c:pt>
                <c:pt idx="8">
                  <c:v>4</c:v>
                </c:pt>
                <c:pt idx="9">
                  <c:v>4</c:v>
                </c:pt>
                <c:pt idx="10">
                  <c:v>3</c:v>
                </c:pt>
                <c:pt idx="11">
                  <c:v>3</c:v>
                </c:pt>
                <c:pt idx="12">
                  <c:v>2</c:v>
                </c:pt>
              </c:numCache>
            </c:numRef>
          </c:val>
          <c:extLst>
            <c:ext xmlns:c16="http://schemas.microsoft.com/office/drawing/2014/chart" uri="{C3380CC4-5D6E-409C-BE32-E72D297353CC}">
              <c16:uniqueId val="{00000000-3D59-405D-8D86-891D662DCF2D}"/>
            </c:ext>
          </c:extLst>
        </c:ser>
        <c:dLbls>
          <c:dLblPos val="outEnd"/>
          <c:showLegendKey val="0"/>
          <c:showVal val="1"/>
          <c:showCatName val="0"/>
          <c:showSerName val="0"/>
          <c:showPercent val="0"/>
          <c:showBubbleSize val="0"/>
        </c:dLbls>
        <c:gapWidth val="219"/>
        <c:overlap val="-27"/>
        <c:axId val="692630544"/>
        <c:axId val="692631856"/>
      </c:barChart>
      <c:catAx>
        <c:axId val="692630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92631856"/>
        <c:crosses val="autoZero"/>
        <c:auto val="1"/>
        <c:lblAlgn val="ctr"/>
        <c:lblOffset val="100"/>
        <c:noMultiLvlLbl val="0"/>
      </c:catAx>
      <c:valAx>
        <c:axId val="69263185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2630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'August 18, 2020'!$I$54</c:f>
              <c:strCache>
                <c:ptCount val="1"/>
                <c:pt idx="0">
                  <c:v>Entered homelessness</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'August 18, 2020'!$H$55:$H$56</c:f>
              <c:strCache>
                <c:ptCount val="2"/>
                <c:pt idx="0">
                  <c:v>Feb. 21 - May 21, 2020</c:v>
                </c:pt>
                <c:pt idx="1">
                  <c:v>May 21 - Aug. 21, 2020</c:v>
                </c:pt>
              </c:strCache>
            </c:strRef>
          </c:cat>
          <c:val>
            <c:numRef>
              <c:f>'August 18, 2020'!$I$55:$I$56</c:f>
              <c:numCache>
                <c:formatCode>General</c:formatCode>
                <c:ptCount val="2"/>
                <c:pt idx="0">
                  <c:v>6</c:v>
                </c:pt>
                <c:pt idx="1">
                  <c:v>8</c:v>
                </c:pt>
              </c:numCache>
            </c:numRef>
          </c:val>
          <c:extLst>
            <c:ext xmlns:c16="http://schemas.microsoft.com/office/drawing/2014/chart" uri="{C3380CC4-5D6E-409C-BE32-E72D297353CC}">
              <c16:uniqueId val="{00000000-996E-4DA2-81A7-E7A80A37091A}"/>
            </c:ext>
          </c:extLst>
        </c:ser>
        <c:ser>
          <c:idx val="1"/>
          <c:order val="1"/>
          <c:tx>
            <c:strRef>
              <c:f>'August 18, 2020'!$J$54</c:f>
              <c:strCache>
                <c:ptCount val="1"/>
                <c:pt idx="0">
                  <c:v>Entered transitional</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'August 18, 2020'!$H$55:$H$56</c:f>
              <c:strCache>
                <c:ptCount val="2"/>
                <c:pt idx="0">
                  <c:v>Feb. 21 - May 21, 2020</c:v>
                </c:pt>
                <c:pt idx="1">
                  <c:v>May 21 - Aug. 21, 2020</c:v>
                </c:pt>
              </c:strCache>
            </c:strRef>
          </c:cat>
          <c:val>
            <c:numRef>
              <c:f>'August 18, 2020'!$J$55:$J$56</c:f>
              <c:numCache>
                <c:formatCode>General</c:formatCode>
                <c:ptCount val="2"/>
                <c:pt idx="0">
                  <c:v>2</c:v>
                </c:pt>
                <c:pt idx="1">
                  <c:v>3</c:v>
                </c:pt>
              </c:numCache>
            </c:numRef>
          </c:val>
          <c:extLst>
            <c:ext xmlns:c16="http://schemas.microsoft.com/office/drawing/2014/chart" uri="{C3380CC4-5D6E-409C-BE32-E72D297353CC}">
              <c16:uniqueId val="{00000001-996E-4DA2-81A7-E7A80A37091A}"/>
            </c:ext>
          </c:extLst>
        </c:ser>
        <c:dLbls>
          <c:dLblPos val="outEnd"/>
          <c:showLegendKey val="0"/>
          <c:showVal val="1"/>
          <c:showCatName val="0"/>
          <c:showSerName val="0"/>
          <c:showPercent val="0"/>
          <c:showBubbleSize val="0"/>
        </c:dLbls>
        <c:gapWidth val="219"/>
        <c:overlap val="-27"/>
        <c:axId val="723141320"/>
        <c:axId val="723140664"/>
      </c:barChart>
      <c:catAx>
        <c:axId val="723141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23140664"/>
        <c:crosses val="autoZero"/>
        <c:auto val="1"/>
        <c:lblAlgn val="ctr"/>
        <c:lblOffset val="100"/>
        <c:noMultiLvlLbl val="0"/>
      </c:catAx>
      <c:valAx>
        <c:axId val="72314066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3141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'August 18, 2020'!$I$46</c:f>
              <c:strCache>
                <c:ptCount val="1"/>
                <c:pt idx="0">
                  <c:v>Entered homelessness</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'August 18, 2020'!$H$47:$H$48</c:f>
              <c:strCache>
                <c:ptCount val="2"/>
                <c:pt idx="0">
                  <c:v>Feb. 21 - May 21, 2020</c:v>
                </c:pt>
                <c:pt idx="1">
                  <c:v>May 21 - Aug. 21, 2020</c:v>
                </c:pt>
              </c:strCache>
            </c:strRef>
          </c:cat>
          <c:val>
            <c:numRef>
              <c:f>'August 18, 2020'!$I$47:$I$48</c:f>
              <c:numCache>
                <c:formatCode>General</c:formatCode>
                <c:ptCount val="2"/>
                <c:pt idx="0">
                  <c:v>6</c:v>
                </c:pt>
                <c:pt idx="1">
                  <c:v>8</c:v>
                </c:pt>
              </c:numCache>
            </c:numRef>
          </c:val>
          <c:extLst>
            <c:ext xmlns:c16="http://schemas.microsoft.com/office/drawing/2014/chart" uri="{C3380CC4-5D6E-409C-BE32-E72D297353CC}">
              <c16:uniqueId val="{00000000-50E9-49F5-AE15-69E79C37DEC0}"/>
            </c:ext>
          </c:extLst>
        </c:ser>
        <c:ser>
          <c:idx val="1"/>
          <c:order val="1"/>
          <c:tx>
            <c:strRef>
              <c:f>'August 18, 2020'!$J$46</c:f>
              <c:strCache>
                <c:ptCount val="1"/>
                <c:pt idx="0">
                  <c:v>Exitied homelessness</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'August 18, 2020'!$H$47:$H$48</c:f>
              <c:strCache>
                <c:ptCount val="2"/>
                <c:pt idx="0">
                  <c:v>Feb. 21 - May 21, 2020</c:v>
                </c:pt>
                <c:pt idx="1">
                  <c:v>May 21 - Aug. 21, 2020</c:v>
                </c:pt>
              </c:strCache>
            </c:strRef>
          </c:cat>
          <c:val>
            <c:numRef>
              <c:f>'August 18, 2020'!$J$47:$J$48</c:f>
              <c:numCache>
                <c:formatCode>General</c:formatCode>
                <c:ptCount val="2"/>
                <c:pt idx="0">
                  <c:v>11</c:v>
                </c:pt>
                <c:pt idx="1">
                  <c:v>10</c:v>
                </c:pt>
              </c:numCache>
            </c:numRef>
          </c:val>
          <c:extLst>
            <c:ext xmlns:c16="http://schemas.microsoft.com/office/drawing/2014/chart" uri="{C3380CC4-5D6E-409C-BE32-E72D297353CC}">
              <c16:uniqueId val="{00000001-50E9-49F5-AE15-69E79C37DEC0}"/>
            </c:ext>
          </c:extLst>
        </c:ser>
        <c:dLbls>
          <c:showLegendKey val="0"/>
          <c:showVal val="0"/>
          <c:showCatName val="0"/>
          <c:showSerName val="0"/>
          <c:showPercent val="0"/>
          <c:showBubbleSize val="0"/>
        </c:dLbls>
        <c:gapWidth val="219"/>
        <c:overlap val="-27"/>
        <c:axId val="600422840"/>
        <c:axId val="600415624"/>
      </c:barChart>
      <c:catAx>
        <c:axId val="600422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00415624"/>
        <c:crosses val="autoZero"/>
        <c:auto val="1"/>
        <c:lblAlgn val="ctr"/>
        <c:lblOffset val="100"/>
        <c:noMultiLvlLbl val="0"/>
      </c:catAx>
      <c:valAx>
        <c:axId val="60041562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0422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3D593-67DD-4138-96BF-2A039F343D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475B8D-D62E-4103-9C28-AE00A0E53F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AE0D70-1C22-48FF-AB29-3CF1CDEC04EC}"/>
              </a:ext>
            </a:extLst>
          </p:cNvPr>
          <p:cNvSpPr>
            <a:spLocks noGrp="1"/>
          </p:cNvSpPr>
          <p:nvPr>
            <p:ph type="dt" sz="half" idx="10"/>
          </p:nvPr>
        </p:nvSpPr>
        <p:spPr/>
        <p:txBody>
          <a:bodyPr/>
          <a:lstStyle/>
          <a:p>
            <a:fld id="{91DB01F0-5456-42C9-ACE3-0B5DFC3E1EA7}" type="datetimeFigureOut">
              <a:rPr lang="en-US" smtClean="0"/>
              <a:t>11/17/2020</a:t>
            </a:fld>
            <a:endParaRPr lang="en-US"/>
          </a:p>
        </p:txBody>
      </p:sp>
      <p:sp>
        <p:nvSpPr>
          <p:cNvPr id="5" name="Footer Placeholder 4">
            <a:extLst>
              <a:ext uri="{FF2B5EF4-FFF2-40B4-BE49-F238E27FC236}">
                <a16:creationId xmlns:a16="http://schemas.microsoft.com/office/drawing/2014/main" id="{BB16FFF1-1269-46AC-A367-F71C2AEF84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E8F524-0BE6-437D-AC86-E0851A45BED9}"/>
              </a:ext>
            </a:extLst>
          </p:cNvPr>
          <p:cNvSpPr>
            <a:spLocks noGrp="1"/>
          </p:cNvSpPr>
          <p:nvPr>
            <p:ph type="sldNum" sz="quarter" idx="12"/>
          </p:nvPr>
        </p:nvSpPr>
        <p:spPr/>
        <p:txBody>
          <a:bodyPr/>
          <a:lstStyle/>
          <a:p>
            <a:fld id="{42F019B3-E59D-4C5F-9671-E1AE80472771}" type="slidenum">
              <a:rPr lang="en-US" smtClean="0"/>
              <a:t>‹#›</a:t>
            </a:fld>
            <a:endParaRPr lang="en-US"/>
          </a:p>
        </p:txBody>
      </p:sp>
    </p:spTree>
    <p:extLst>
      <p:ext uri="{BB962C8B-B14F-4D97-AF65-F5344CB8AC3E}">
        <p14:creationId xmlns:p14="http://schemas.microsoft.com/office/powerpoint/2010/main" val="2546667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A424D-5488-4BCD-9B10-DD1120A1F4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1B1D74-CE29-4A92-B925-E2AB8D6C2C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2B9A09-D2ED-401C-B2CB-39396F5FB687}"/>
              </a:ext>
            </a:extLst>
          </p:cNvPr>
          <p:cNvSpPr>
            <a:spLocks noGrp="1"/>
          </p:cNvSpPr>
          <p:nvPr>
            <p:ph type="dt" sz="half" idx="10"/>
          </p:nvPr>
        </p:nvSpPr>
        <p:spPr/>
        <p:txBody>
          <a:bodyPr/>
          <a:lstStyle/>
          <a:p>
            <a:fld id="{91DB01F0-5456-42C9-ACE3-0B5DFC3E1EA7}" type="datetimeFigureOut">
              <a:rPr lang="en-US" smtClean="0"/>
              <a:t>11/17/2020</a:t>
            </a:fld>
            <a:endParaRPr lang="en-US"/>
          </a:p>
        </p:txBody>
      </p:sp>
      <p:sp>
        <p:nvSpPr>
          <p:cNvPr id="5" name="Footer Placeholder 4">
            <a:extLst>
              <a:ext uri="{FF2B5EF4-FFF2-40B4-BE49-F238E27FC236}">
                <a16:creationId xmlns:a16="http://schemas.microsoft.com/office/drawing/2014/main" id="{F5BAD848-BA3F-45AC-AA7F-710B3B3400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7BCCF5-4E03-4158-8634-3718423A1317}"/>
              </a:ext>
            </a:extLst>
          </p:cNvPr>
          <p:cNvSpPr>
            <a:spLocks noGrp="1"/>
          </p:cNvSpPr>
          <p:nvPr>
            <p:ph type="sldNum" sz="quarter" idx="12"/>
          </p:nvPr>
        </p:nvSpPr>
        <p:spPr/>
        <p:txBody>
          <a:bodyPr/>
          <a:lstStyle/>
          <a:p>
            <a:fld id="{42F019B3-E59D-4C5F-9671-E1AE80472771}" type="slidenum">
              <a:rPr lang="en-US" smtClean="0"/>
              <a:t>‹#›</a:t>
            </a:fld>
            <a:endParaRPr lang="en-US"/>
          </a:p>
        </p:txBody>
      </p:sp>
    </p:spTree>
    <p:extLst>
      <p:ext uri="{BB962C8B-B14F-4D97-AF65-F5344CB8AC3E}">
        <p14:creationId xmlns:p14="http://schemas.microsoft.com/office/powerpoint/2010/main" val="181760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C49A1F-5A98-4788-960F-19CF67CE04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D7E39F-CAAB-416B-9D45-DF72E1933A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C54C16-91B9-4C01-867B-1B6434E415D2}"/>
              </a:ext>
            </a:extLst>
          </p:cNvPr>
          <p:cNvSpPr>
            <a:spLocks noGrp="1"/>
          </p:cNvSpPr>
          <p:nvPr>
            <p:ph type="dt" sz="half" idx="10"/>
          </p:nvPr>
        </p:nvSpPr>
        <p:spPr/>
        <p:txBody>
          <a:bodyPr/>
          <a:lstStyle/>
          <a:p>
            <a:fld id="{91DB01F0-5456-42C9-ACE3-0B5DFC3E1EA7}" type="datetimeFigureOut">
              <a:rPr lang="en-US" smtClean="0"/>
              <a:t>11/17/2020</a:t>
            </a:fld>
            <a:endParaRPr lang="en-US"/>
          </a:p>
        </p:txBody>
      </p:sp>
      <p:sp>
        <p:nvSpPr>
          <p:cNvPr id="5" name="Footer Placeholder 4">
            <a:extLst>
              <a:ext uri="{FF2B5EF4-FFF2-40B4-BE49-F238E27FC236}">
                <a16:creationId xmlns:a16="http://schemas.microsoft.com/office/drawing/2014/main" id="{E6FD2DCD-435F-4128-A388-7390046FC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17475B-D59B-4251-8746-89003745B0D2}"/>
              </a:ext>
            </a:extLst>
          </p:cNvPr>
          <p:cNvSpPr>
            <a:spLocks noGrp="1"/>
          </p:cNvSpPr>
          <p:nvPr>
            <p:ph type="sldNum" sz="quarter" idx="12"/>
          </p:nvPr>
        </p:nvSpPr>
        <p:spPr/>
        <p:txBody>
          <a:bodyPr/>
          <a:lstStyle/>
          <a:p>
            <a:fld id="{42F019B3-E59D-4C5F-9671-E1AE80472771}" type="slidenum">
              <a:rPr lang="en-US" smtClean="0"/>
              <a:t>‹#›</a:t>
            </a:fld>
            <a:endParaRPr lang="en-US"/>
          </a:p>
        </p:txBody>
      </p:sp>
    </p:spTree>
    <p:extLst>
      <p:ext uri="{BB962C8B-B14F-4D97-AF65-F5344CB8AC3E}">
        <p14:creationId xmlns:p14="http://schemas.microsoft.com/office/powerpoint/2010/main" val="3099883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8FCA1-3BA4-4DE0-8FFD-B955B49D18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003417-7F00-443E-BF5F-C4489CACF0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3A232E-4730-4B93-83F8-39D27D0B8A84}"/>
              </a:ext>
            </a:extLst>
          </p:cNvPr>
          <p:cNvSpPr>
            <a:spLocks noGrp="1"/>
          </p:cNvSpPr>
          <p:nvPr>
            <p:ph type="dt" sz="half" idx="10"/>
          </p:nvPr>
        </p:nvSpPr>
        <p:spPr/>
        <p:txBody>
          <a:bodyPr/>
          <a:lstStyle/>
          <a:p>
            <a:fld id="{91DB01F0-5456-42C9-ACE3-0B5DFC3E1EA7}" type="datetimeFigureOut">
              <a:rPr lang="en-US" smtClean="0"/>
              <a:t>11/17/2020</a:t>
            </a:fld>
            <a:endParaRPr lang="en-US"/>
          </a:p>
        </p:txBody>
      </p:sp>
      <p:sp>
        <p:nvSpPr>
          <p:cNvPr id="5" name="Footer Placeholder 4">
            <a:extLst>
              <a:ext uri="{FF2B5EF4-FFF2-40B4-BE49-F238E27FC236}">
                <a16:creationId xmlns:a16="http://schemas.microsoft.com/office/drawing/2014/main" id="{69F81438-0797-4B2D-A178-8B14DF76E3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022B15-1E1B-4ED1-BC8E-792CB5E2EFD8}"/>
              </a:ext>
            </a:extLst>
          </p:cNvPr>
          <p:cNvSpPr>
            <a:spLocks noGrp="1"/>
          </p:cNvSpPr>
          <p:nvPr>
            <p:ph type="sldNum" sz="quarter" idx="12"/>
          </p:nvPr>
        </p:nvSpPr>
        <p:spPr/>
        <p:txBody>
          <a:bodyPr/>
          <a:lstStyle/>
          <a:p>
            <a:fld id="{42F019B3-E59D-4C5F-9671-E1AE80472771}" type="slidenum">
              <a:rPr lang="en-US" smtClean="0"/>
              <a:t>‹#›</a:t>
            </a:fld>
            <a:endParaRPr lang="en-US"/>
          </a:p>
        </p:txBody>
      </p:sp>
    </p:spTree>
    <p:extLst>
      <p:ext uri="{BB962C8B-B14F-4D97-AF65-F5344CB8AC3E}">
        <p14:creationId xmlns:p14="http://schemas.microsoft.com/office/powerpoint/2010/main" val="303718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AF808-F852-43EE-83F8-4ED3F20A60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7FD046-0AC9-4A3A-A885-FCE9367B83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49E0B4-B705-49EA-966B-6CC2E5DCB0FE}"/>
              </a:ext>
            </a:extLst>
          </p:cNvPr>
          <p:cNvSpPr>
            <a:spLocks noGrp="1"/>
          </p:cNvSpPr>
          <p:nvPr>
            <p:ph type="dt" sz="half" idx="10"/>
          </p:nvPr>
        </p:nvSpPr>
        <p:spPr/>
        <p:txBody>
          <a:bodyPr/>
          <a:lstStyle/>
          <a:p>
            <a:fld id="{91DB01F0-5456-42C9-ACE3-0B5DFC3E1EA7}" type="datetimeFigureOut">
              <a:rPr lang="en-US" smtClean="0"/>
              <a:t>11/17/2020</a:t>
            </a:fld>
            <a:endParaRPr lang="en-US"/>
          </a:p>
        </p:txBody>
      </p:sp>
      <p:sp>
        <p:nvSpPr>
          <p:cNvPr id="5" name="Footer Placeholder 4">
            <a:extLst>
              <a:ext uri="{FF2B5EF4-FFF2-40B4-BE49-F238E27FC236}">
                <a16:creationId xmlns:a16="http://schemas.microsoft.com/office/drawing/2014/main" id="{15E9AB16-9991-406D-ABCF-A9168EC62F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433D71-2A9F-469E-BEF6-7365055993D0}"/>
              </a:ext>
            </a:extLst>
          </p:cNvPr>
          <p:cNvSpPr>
            <a:spLocks noGrp="1"/>
          </p:cNvSpPr>
          <p:nvPr>
            <p:ph type="sldNum" sz="quarter" idx="12"/>
          </p:nvPr>
        </p:nvSpPr>
        <p:spPr/>
        <p:txBody>
          <a:bodyPr/>
          <a:lstStyle/>
          <a:p>
            <a:fld id="{42F019B3-E59D-4C5F-9671-E1AE80472771}" type="slidenum">
              <a:rPr lang="en-US" smtClean="0"/>
              <a:t>‹#›</a:t>
            </a:fld>
            <a:endParaRPr lang="en-US"/>
          </a:p>
        </p:txBody>
      </p:sp>
    </p:spTree>
    <p:extLst>
      <p:ext uri="{BB962C8B-B14F-4D97-AF65-F5344CB8AC3E}">
        <p14:creationId xmlns:p14="http://schemas.microsoft.com/office/powerpoint/2010/main" val="1897895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20D42-A58D-4930-9013-14CA68A96D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F1FB9E-3658-471D-B8CD-841A0A6777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66777E-BAB4-40B1-8490-901DC14265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039BC1-33DB-4CB0-BE77-80827BBEB7A5}"/>
              </a:ext>
            </a:extLst>
          </p:cNvPr>
          <p:cNvSpPr>
            <a:spLocks noGrp="1"/>
          </p:cNvSpPr>
          <p:nvPr>
            <p:ph type="dt" sz="half" idx="10"/>
          </p:nvPr>
        </p:nvSpPr>
        <p:spPr/>
        <p:txBody>
          <a:bodyPr/>
          <a:lstStyle/>
          <a:p>
            <a:fld id="{91DB01F0-5456-42C9-ACE3-0B5DFC3E1EA7}" type="datetimeFigureOut">
              <a:rPr lang="en-US" smtClean="0"/>
              <a:t>11/17/2020</a:t>
            </a:fld>
            <a:endParaRPr lang="en-US"/>
          </a:p>
        </p:txBody>
      </p:sp>
      <p:sp>
        <p:nvSpPr>
          <p:cNvPr id="6" name="Footer Placeholder 5">
            <a:extLst>
              <a:ext uri="{FF2B5EF4-FFF2-40B4-BE49-F238E27FC236}">
                <a16:creationId xmlns:a16="http://schemas.microsoft.com/office/drawing/2014/main" id="{E4E824A2-2D34-4FB7-91FC-615354E299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19A769-2DCB-4FB9-89BB-7664FD2DA9EA}"/>
              </a:ext>
            </a:extLst>
          </p:cNvPr>
          <p:cNvSpPr>
            <a:spLocks noGrp="1"/>
          </p:cNvSpPr>
          <p:nvPr>
            <p:ph type="sldNum" sz="quarter" idx="12"/>
          </p:nvPr>
        </p:nvSpPr>
        <p:spPr/>
        <p:txBody>
          <a:bodyPr/>
          <a:lstStyle/>
          <a:p>
            <a:fld id="{42F019B3-E59D-4C5F-9671-E1AE80472771}" type="slidenum">
              <a:rPr lang="en-US" smtClean="0"/>
              <a:t>‹#›</a:t>
            </a:fld>
            <a:endParaRPr lang="en-US"/>
          </a:p>
        </p:txBody>
      </p:sp>
    </p:spTree>
    <p:extLst>
      <p:ext uri="{BB962C8B-B14F-4D97-AF65-F5344CB8AC3E}">
        <p14:creationId xmlns:p14="http://schemas.microsoft.com/office/powerpoint/2010/main" val="392450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284ED-736C-44A9-A206-2D3EE57DFB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63B029-9704-4EDC-9B99-A46BB2F6E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259D38-34E5-4B96-B12E-D91AB34D8D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0322F5-6018-4E0E-92CA-F726079856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73BE4F-FD8E-48AD-8353-CB433DFD00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15669B-CCF9-4C63-808D-7F7366661F73}"/>
              </a:ext>
            </a:extLst>
          </p:cNvPr>
          <p:cNvSpPr>
            <a:spLocks noGrp="1"/>
          </p:cNvSpPr>
          <p:nvPr>
            <p:ph type="dt" sz="half" idx="10"/>
          </p:nvPr>
        </p:nvSpPr>
        <p:spPr/>
        <p:txBody>
          <a:bodyPr/>
          <a:lstStyle/>
          <a:p>
            <a:fld id="{91DB01F0-5456-42C9-ACE3-0B5DFC3E1EA7}" type="datetimeFigureOut">
              <a:rPr lang="en-US" smtClean="0"/>
              <a:t>11/17/2020</a:t>
            </a:fld>
            <a:endParaRPr lang="en-US"/>
          </a:p>
        </p:txBody>
      </p:sp>
      <p:sp>
        <p:nvSpPr>
          <p:cNvPr id="8" name="Footer Placeholder 7">
            <a:extLst>
              <a:ext uri="{FF2B5EF4-FFF2-40B4-BE49-F238E27FC236}">
                <a16:creationId xmlns:a16="http://schemas.microsoft.com/office/drawing/2014/main" id="{E1DBCB26-5776-461B-852A-E3965B641A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82B87D-1E3A-4869-94FD-0736C69E7A89}"/>
              </a:ext>
            </a:extLst>
          </p:cNvPr>
          <p:cNvSpPr>
            <a:spLocks noGrp="1"/>
          </p:cNvSpPr>
          <p:nvPr>
            <p:ph type="sldNum" sz="quarter" idx="12"/>
          </p:nvPr>
        </p:nvSpPr>
        <p:spPr/>
        <p:txBody>
          <a:bodyPr/>
          <a:lstStyle/>
          <a:p>
            <a:fld id="{42F019B3-E59D-4C5F-9671-E1AE80472771}" type="slidenum">
              <a:rPr lang="en-US" smtClean="0"/>
              <a:t>‹#›</a:t>
            </a:fld>
            <a:endParaRPr lang="en-US"/>
          </a:p>
        </p:txBody>
      </p:sp>
    </p:spTree>
    <p:extLst>
      <p:ext uri="{BB962C8B-B14F-4D97-AF65-F5344CB8AC3E}">
        <p14:creationId xmlns:p14="http://schemas.microsoft.com/office/powerpoint/2010/main" val="2544512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B1226-4D89-4E6C-89D3-69F5B7631F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66B330-3A2A-4774-971B-250A5837F36A}"/>
              </a:ext>
            </a:extLst>
          </p:cNvPr>
          <p:cNvSpPr>
            <a:spLocks noGrp="1"/>
          </p:cNvSpPr>
          <p:nvPr>
            <p:ph type="dt" sz="half" idx="10"/>
          </p:nvPr>
        </p:nvSpPr>
        <p:spPr/>
        <p:txBody>
          <a:bodyPr/>
          <a:lstStyle/>
          <a:p>
            <a:fld id="{91DB01F0-5456-42C9-ACE3-0B5DFC3E1EA7}" type="datetimeFigureOut">
              <a:rPr lang="en-US" smtClean="0"/>
              <a:t>11/17/2020</a:t>
            </a:fld>
            <a:endParaRPr lang="en-US"/>
          </a:p>
        </p:txBody>
      </p:sp>
      <p:sp>
        <p:nvSpPr>
          <p:cNvPr id="4" name="Footer Placeholder 3">
            <a:extLst>
              <a:ext uri="{FF2B5EF4-FFF2-40B4-BE49-F238E27FC236}">
                <a16:creationId xmlns:a16="http://schemas.microsoft.com/office/drawing/2014/main" id="{E3141534-B000-466B-A893-A1326702AD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496528-ACF9-4556-84D9-C272170BB65C}"/>
              </a:ext>
            </a:extLst>
          </p:cNvPr>
          <p:cNvSpPr>
            <a:spLocks noGrp="1"/>
          </p:cNvSpPr>
          <p:nvPr>
            <p:ph type="sldNum" sz="quarter" idx="12"/>
          </p:nvPr>
        </p:nvSpPr>
        <p:spPr/>
        <p:txBody>
          <a:bodyPr/>
          <a:lstStyle/>
          <a:p>
            <a:fld id="{42F019B3-E59D-4C5F-9671-E1AE80472771}" type="slidenum">
              <a:rPr lang="en-US" smtClean="0"/>
              <a:t>‹#›</a:t>
            </a:fld>
            <a:endParaRPr lang="en-US"/>
          </a:p>
        </p:txBody>
      </p:sp>
    </p:spTree>
    <p:extLst>
      <p:ext uri="{BB962C8B-B14F-4D97-AF65-F5344CB8AC3E}">
        <p14:creationId xmlns:p14="http://schemas.microsoft.com/office/powerpoint/2010/main" val="479905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CE13A6-AB2E-46E9-A1CF-0FEAB283CC14}"/>
              </a:ext>
            </a:extLst>
          </p:cNvPr>
          <p:cNvSpPr>
            <a:spLocks noGrp="1"/>
          </p:cNvSpPr>
          <p:nvPr>
            <p:ph type="dt" sz="half" idx="10"/>
          </p:nvPr>
        </p:nvSpPr>
        <p:spPr/>
        <p:txBody>
          <a:bodyPr/>
          <a:lstStyle/>
          <a:p>
            <a:fld id="{91DB01F0-5456-42C9-ACE3-0B5DFC3E1EA7}" type="datetimeFigureOut">
              <a:rPr lang="en-US" smtClean="0"/>
              <a:t>11/17/2020</a:t>
            </a:fld>
            <a:endParaRPr lang="en-US"/>
          </a:p>
        </p:txBody>
      </p:sp>
      <p:sp>
        <p:nvSpPr>
          <p:cNvPr id="3" name="Footer Placeholder 2">
            <a:extLst>
              <a:ext uri="{FF2B5EF4-FFF2-40B4-BE49-F238E27FC236}">
                <a16:creationId xmlns:a16="http://schemas.microsoft.com/office/drawing/2014/main" id="{CEF8C4C2-CDBF-4EB7-8802-65A6EA09D6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AD7C9F-C10D-40E9-B98E-6FF0157017F2}"/>
              </a:ext>
            </a:extLst>
          </p:cNvPr>
          <p:cNvSpPr>
            <a:spLocks noGrp="1"/>
          </p:cNvSpPr>
          <p:nvPr>
            <p:ph type="sldNum" sz="quarter" idx="12"/>
          </p:nvPr>
        </p:nvSpPr>
        <p:spPr/>
        <p:txBody>
          <a:bodyPr/>
          <a:lstStyle/>
          <a:p>
            <a:fld id="{42F019B3-E59D-4C5F-9671-E1AE80472771}" type="slidenum">
              <a:rPr lang="en-US" smtClean="0"/>
              <a:t>‹#›</a:t>
            </a:fld>
            <a:endParaRPr lang="en-US"/>
          </a:p>
        </p:txBody>
      </p:sp>
    </p:spTree>
    <p:extLst>
      <p:ext uri="{BB962C8B-B14F-4D97-AF65-F5344CB8AC3E}">
        <p14:creationId xmlns:p14="http://schemas.microsoft.com/office/powerpoint/2010/main" val="2143970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082A2-FA4E-4BF5-89C7-C274C49A73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4AAD27-185E-4059-AA2D-5E048D25CB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3F2840-6BA4-4302-8608-2EBA86AF39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C133C6-75C3-4E59-9E8D-8895B35D7DA1}"/>
              </a:ext>
            </a:extLst>
          </p:cNvPr>
          <p:cNvSpPr>
            <a:spLocks noGrp="1"/>
          </p:cNvSpPr>
          <p:nvPr>
            <p:ph type="dt" sz="half" idx="10"/>
          </p:nvPr>
        </p:nvSpPr>
        <p:spPr/>
        <p:txBody>
          <a:bodyPr/>
          <a:lstStyle/>
          <a:p>
            <a:fld id="{91DB01F0-5456-42C9-ACE3-0B5DFC3E1EA7}" type="datetimeFigureOut">
              <a:rPr lang="en-US" smtClean="0"/>
              <a:t>11/17/2020</a:t>
            </a:fld>
            <a:endParaRPr lang="en-US"/>
          </a:p>
        </p:txBody>
      </p:sp>
      <p:sp>
        <p:nvSpPr>
          <p:cNvPr id="6" name="Footer Placeholder 5">
            <a:extLst>
              <a:ext uri="{FF2B5EF4-FFF2-40B4-BE49-F238E27FC236}">
                <a16:creationId xmlns:a16="http://schemas.microsoft.com/office/drawing/2014/main" id="{D378E451-6319-4B42-92EB-A7C4758D1C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7F58A5-E130-4EBC-8173-519D85B54DAC}"/>
              </a:ext>
            </a:extLst>
          </p:cNvPr>
          <p:cNvSpPr>
            <a:spLocks noGrp="1"/>
          </p:cNvSpPr>
          <p:nvPr>
            <p:ph type="sldNum" sz="quarter" idx="12"/>
          </p:nvPr>
        </p:nvSpPr>
        <p:spPr/>
        <p:txBody>
          <a:bodyPr/>
          <a:lstStyle/>
          <a:p>
            <a:fld id="{42F019B3-E59D-4C5F-9671-E1AE80472771}" type="slidenum">
              <a:rPr lang="en-US" smtClean="0"/>
              <a:t>‹#›</a:t>
            </a:fld>
            <a:endParaRPr lang="en-US"/>
          </a:p>
        </p:txBody>
      </p:sp>
    </p:spTree>
    <p:extLst>
      <p:ext uri="{BB962C8B-B14F-4D97-AF65-F5344CB8AC3E}">
        <p14:creationId xmlns:p14="http://schemas.microsoft.com/office/powerpoint/2010/main" val="2165858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5F9A-5FA3-49AC-9E94-DF2A1C5F3B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F3A575-D34D-4167-B327-6A1E0C6FEB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729227-B659-4EB4-A081-B442E6995A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8714C6-B1C5-4A6D-8112-30AF2EF56764}"/>
              </a:ext>
            </a:extLst>
          </p:cNvPr>
          <p:cNvSpPr>
            <a:spLocks noGrp="1"/>
          </p:cNvSpPr>
          <p:nvPr>
            <p:ph type="dt" sz="half" idx="10"/>
          </p:nvPr>
        </p:nvSpPr>
        <p:spPr/>
        <p:txBody>
          <a:bodyPr/>
          <a:lstStyle/>
          <a:p>
            <a:fld id="{91DB01F0-5456-42C9-ACE3-0B5DFC3E1EA7}" type="datetimeFigureOut">
              <a:rPr lang="en-US" smtClean="0"/>
              <a:t>11/17/2020</a:t>
            </a:fld>
            <a:endParaRPr lang="en-US"/>
          </a:p>
        </p:txBody>
      </p:sp>
      <p:sp>
        <p:nvSpPr>
          <p:cNvPr id="6" name="Footer Placeholder 5">
            <a:extLst>
              <a:ext uri="{FF2B5EF4-FFF2-40B4-BE49-F238E27FC236}">
                <a16:creationId xmlns:a16="http://schemas.microsoft.com/office/drawing/2014/main" id="{37E26AD6-9B36-4E40-95DE-B4812694F6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F90553-1436-4858-8717-93C107981EEE}"/>
              </a:ext>
            </a:extLst>
          </p:cNvPr>
          <p:cNvSpPr>
            <a:spLocks noGrp="1"/>
          </p:cNvSpPr>
          <p:nvPr>
            <p:ph type="sldNum" sz="quarter" idx="12"/>
          </p:nvPr>
        </p:nvSpPr>
        <p:spPr/>
        <p:txBody>
          <a:bodyPr/>
          <a:lstStyle/>
          <a:p>
            <a:fld id="{42F019B3-E59D-4C5F-9671-E1AE80472771}" type="slidenum">
              <a:rPr lang="en-US" smtClean="0"/>
              <a:t>‹#›</a:t>
            </a:fld>
            <a:endParaRPr lang="en-US"/>
          </a:p>
        </p:txBody>
      </p:sp>
    </p:spTree>
    <p:extLst>
      <p:ext uri="{BB962C8B-B14F-4D97-AF65-F5344CB8AC3E}">
        <p14:creationId xmlns:p14="http://schemas.microsoft.com/office/powerpoint/2010/main" val="47893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8F821E-FD35-4254-971F-3E392944D7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70D22C-C6AD-420F-8132-403043FC7A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AF5DD2-24AE-44CB-AF3C-F5A39B593F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DB01F0-5456-42C9-ACE3-0B5DFC3E1EA7}" type="datetimeFigureOut">
              <a:rPr lang="en-US" smtClean="0"/>
              <a:t>11/17/2020</a:t>
            </a:fld>
            <a:endParaRPr lang="en-US"/>
          </a:p>
        </p:txBody>
      </p:sp>
      <p:sp>
        <p:nvSpPr>
          <p:cNvPr id="5" name="Footer Placeholder 4">
            <a:extLst>
              <a:ext uri="{FF2B5EF4-FFF2-40B4-BE49-F238E27FC236}">
                <a16:creationId xmlns:a16="http://schemas.microsoft.com/office/drawing/2014/main" id="{4249CB75-7C14-4A3C-9A97-2CCB9B407A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83663C-5E63-4CE4-89D7-A8BBB317C3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019B3-E59D-4C5F-9671-E1AE80472771}" type="slidenum">
              <a:rPr lang="en-US" smtClean="0"/>
              <a:t>‹#›</a:t>
            </a:fld>
            <a:endParaRPr lang="en-US"/>
          </a:p>
        </p:txBody>
      </p:sp>
    </p:spTree>
    <p:extLst>
      <p:ext uri="{BB962C8B-B14F-4D97-AF65-F5344CB8AC3E}">
        <p14:creationId xmlns:p14="http://schemas.microsoft.com/office/powerpoint/2010/main" val="333942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C1F92-770B-45AF-BE3C-3B015AD1A99B}"/>
              </a:ext>
            </a:extLst>
          </p:cNvPr>
          <p:cNvSpPr>
            <a:spLocks noGrp="1"/>
          </p:cNvSpPr>
          <p:nvPr>
            <p:ph type="ctrTitle"/>
          </p:nvPr>
        </p:nvSpPr>
        <p:spPr/>
        <p:txBody>
          <a:bodyPr/>
          <a:lstStyle/>
          <a:p>
            <a:r>
              <a:rPr lang="en-US" dirty="0"/>
              <a:t>SMAC Declaration Data</a:t>
            </a:r>
          </a:p>
        </p:txBody>
      </p:sp>
      <p:sp>
        <p:nvSpPr>
          <p:cNvPr id="3" name="Subtitle 2">
            <a:extLst>
              <a:ext uri="{FF2B5EF4-FFF2-40B4-BE49-F238E27FC236}">
                <a16:creationId xmlns:a16="http://schemas.microsoft.com/office/drawing/2014/main" id="{24FC534F-4812-42DC-832F-A7AB7C0B8A6C}"/>
              </a:ext>
            </a:extLst>
          </p:cNvPr>
          <p:cNvSpPr>
            <a:spLocks noGrp="1"/>
          </p:cNvSpPr>
          <p:nvPr>
            <p:ph type="subTitle" idx="1"/>
          </p:nvPr>
        </p:nvSpPr>
        <p:spPr/>
        <p:txBody>
          <a:bodyPr/>
          <a:lstStyle/>
          <a:p>
            <a:r>
              <a:rPr lang="en-US" dirty="0"/>
              <a:t>November 12</a:t>
            </a:r>
            <a:r>
              <a:rPr lang="en-US" baseline="30000" dirty="0"/>
              <a:t>th</a:t>
            </a:r>
            <a:r>
              <a:rPr lang="en-US" dirty="0"/>
              <a:t>, 2020</a:t>
            </a:r>
          </a:p>
        </p:txBody>
      </p:sp>
    </p:spTree>
    <p:extLst>
      <p:ext uri="{BB962C8B-B14F-4D97-AF65-F5344CB8AC3E}">
        <p14:creationId xmlns:p14="http://schemas.microsoft.com/office/powerpoint/2010/main" val="2193437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129E7-E79C-444A-B779-6B44AB61DDBC}"/>
              </a:ext>
            </a:extLst>
          </p:cNvPr>
          <p:cNvSpPr>
            <a:spLocks noGrp="1"/>
          </p:cNvSpPr>
          <p:nvPr>
            <p:ph type="title"/>
          </p:nvPr>
        </p:nvSpPr>
        <p:spPr/>
        <p:txBody>
          <a:bodyPr/>
          <a:lstStyle/>
          <a:p>
            <a:pPr algn="ctr"/>
            <a:r>
              <a:rPr lang="en-US" dirty="0"/>
              <a:t>Breakdown of Current Homeless Veteran Registry Numbers</a:t>
            </a:r>
          </a:p>
        </p:txBody>
      </p:sp>
      <p:sp>
        <p:nvSpPr>
          <p:cNvPr id="3" name="Content Placeholder 2">
            <a:extLst>
              <a:ext uri="{FF2B5EF4-FFF2-40B4-BE49-F238E27FC236}">
                <a16:creationId xmlns:a16="http://schemas.microsoft.com/office/drawing/2014/main" id="{F3C5C280-ACC2-473C-8E41-7F4461BCA3B3}"/>
              </a:ext>
            </a:extLst>
          </p:cNvPr>
          <p:cNvSpPr>
            <a:spLocks noGrp="1"/>
          </p:cNvSpPr>
          <p:nvPr>
            <p:ph idx="1"/>
          </p:nvPr>
        </p:nvSpPr>
        <p:spPr>
          <a:xfrm>
            <a:off x="406400" y="1567007"/>
            <a:ext cx="10947400" cy="5129357"/>
          </a:xfrm>
        </p:spPr>
        <p:txBody>
          <a:bodyPr>
            <a:normAutofit fontScale="70000" lnSpcReduction="20000"/>
          </a:bodyPr>
          <a:lstStyle/>
          <a:p>
            <a:pPr marL="0" indent="0">
              <a:buNone/>
            </a:pPr>
            <a:r>
              <a:rPr lang="en-US" dirty="0"/>
              <a:t>No Housing Plan: 15 (12)</a:t>
            </a:r>
            <a:br>
              <a:rPr lang="en-US" dirty="0"/>
            </a:br>
            <a:r>
              <a:rPr lang="en-US" dirty="0"/>
              <a:t>*</a:t>
            </a:r>
            <a:r>
              <a:rPr lang="en-US" b="1" dirty="0"/>
              <a:t>3 Veterans have been offered consistent permanent housing and are exempt from the USICH benchmarks, but partners are continuing to work with these individuals to find housing.</a:t>
            </a:r>
            <a:br>
              <a:rPr lang="en-US" dirty="0"/>
            </a:br>
            <a:r>
              <a:rPr lang="en-US" dirty="0"/>
              <a:t>Average days of current list (without exemptions) = 51 days</a:t>
            </a:r>
          </a:p>
          <a:p>
            <a:pPr marL="0" indent="0">
              <a:buNone/>
            </a:pPr>
            <a:r>
              <a:rPr lang="en-US" dirty="0"/>
              <a:t>Housing Plan: 8</a:t>
            </a:r>
          </a:p>
          <a:p>
            <a:pPr marL="0" indent="0">
              <a:buNone/>
            </a:pPr>
            <a:r>
              <a:rPr lang="en-US" b="1" dirty="0"/>
              <a:t>Total = 20</a:t>
            </a:r>
            <a:br>
              <a:rPr lang="en-US" dirty="0"/>
            </a:br>
            <a:endParaRPr lang="en-US" dirty="0"/>
          </a:p>
          <a:p>
            <a:r>
              <a:rPr lang="en-US" dirty="0"/>
              <a:t>11 individuals on the Registry are in a </a:t>
            </a:r>
            <a:r>
              <a:rPr lang="en-US" b="1" dirty="0"/>
              <a:t>hotel</a:t>
            </a:r>
            <a:r>
              <a:rPr lang="en-US" dirty="0"/>
              <a:t>. Our most recent data indicates that individuals in a hotel are moving into permanent housing at a rate </a:t>
            </a:r>
            <a:r>
              <a:rPr lang="en-US" i="1" dirty="0"/>
              <a:t>quicker </a:t>
            </a:r>
            <a:r>
              <a:rPr lang="en-US" dirty="0"/>
              <a:t>than those who are not in a hotel through consistent engagement with providers. We expect to see these Veterans move swiftly into safe, secure housing.</a:t>
            </a:r>
          </a:p>
          <a:p>
            <a:endParaRPr lang="en-US" dirty="0"/>
          </a:p>
          <a:p>
            <a:r>
              <a:rPr lang="en-US" dirty="0"/>
              <a:t>8 individuals have a Housing Plan – meaning there is a voucher/way to pay for housing available and the Veteran is searching for unit. </a:t>
            </a:r>
          </a:p>
          <a:p>
            <a:endParaRPr lang="en-US" dirty="0"/>
          </a:p>
          <a:p>
            <a:r>
              <a:rPr lang="en-US" dirty="0"/>
              <a:t>Due to COVID-19, there was an initial increase in Veterans identified on the Registry in SMAC. Despite this rise, all Veterans currently on the list are actively being case-conferenced and fall within all USICH benchmark guidelines– of particular note is the active days on the Registry for the active list being 51 days (USICH benchmark is 90 days or less).</a:t>
            </a:r>
          </a:p>
        </p:txBody>
      </p:sp>
    </p:spTree>
    <p:extLst>
      <p:ext uri="{BB962C8B-B14F-4D97-AF65-F5344CB8AC3E}">
        <p14:creationId xmlns:p14="http://schemas.microsoft.com/office/powerpoint/2010/main" val="480340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0648A-5850-48C4-B59F-8531062995C8}"/>
              </a:ext>
            </a:extLst>
          </p:cNvPr>
          <p:cNvSpPr>
            <a:spLocks noGrp="1"/>
          </p:cNvSpPr>
          <p:nvPr>
            <p:ph type="title"/>
          </p:nvPr>
        </p:nvSpPr>
        <p:spPr/>
        <p:txBody>
          <a:bodyPr>
            <a:normAutofit fontScale="90000"/>
          </a:bodyPr>
          <a:lstStyle/>
          <a:p>
            <a:r>
              <a:rPr lang="en-US" b="1" i="0" dirty="0">
                <a:solidFill>
                  <a:srgbClr val="202020"/>
                </a:solidFill>
                <a:effectLst/>
                <a:latin typeface="Helvetica" panose="020B0604020202020204" pitchFamily="34" charset="0"/>
              </a:rPr>
              <a:t>What has happened since submission?</a:t>
            </a:r>
            <a:br>
              <a:rPr lang="en-US" dirty="0"/>
            </a:br>
            <a:endParaRPr lang="en-US" dirty="0"/>
          </a:p>
        </p:txBody>
      </p:sp>
      <p:sp>
        <p:nvSpPr>
          <p:cNvPr id="3" name="Content Placeholder 2">
            <a:extLst>
              <a:ext uri="{FF2B5EF4-FFF2-40B4-BE49-F238E27FC236}">
                <a16:creationId xmlns:a16="http://schemas.microsoft.com/office/drawing/2014/main" id="{B4C94947-F0C1-4510-8F40-4FCA87449A67}"/>
              </a:ext>
            </a:extLst>
          </p:cNvPr>
          <p:cNvSpPr>
            <a:spLocks noGrp="1"/>
          </p:cNvSpPr>
          <p:nvPr>
            <p:ph idx="1"/>
          </p:nvPr>
        </p:nvSpPr>
        <p:spPr/>
        <p:txBody>
          <a:bodyPr>
            <a:normAutofit fontScale="77500" lnSpcReduction="20000"/>
          </a:bodyPr>
          <a:lstStyle/>
          <a:p>
            <a:r>
              <a:rPr lang="en-US" b="0" i="0" dirty="0">
                <a:solidFill>
                  <a:srgbClr val="202020"/>
                </a:solidFill>
                <a:effectLst/>
                <a:latin typeface="Helvetica" panose="020B0604020202020204" pitchFamily="34" charset="0"/>
              </a:rPr>
              <a:t>COVID-19 continues to happen since submission causing homeless numbers to rise across all populations.  </a:t>
            </a:r>
          </a:p>
          <a:p>
            <a:pPr lvl="1"/>
            <a:r>
              <a:rPr lang="en-US" b="0" i="0" dirty="0">
                <a:solidFill>
                  <a:srgbClr val="202020"/>
                </a:solidFill>
                <a:effectLst/>
                <a:latin typeface="Helvetica" panose="020B0604020202020204" pitchFamily="34" charset="0"/>
              </a:rPr>
              <a:t>Due to the pandemic, there was an initial increase in Veterans identified on the Registry in SMAC. </a:t>
            </a:r>
          </a:p>
          <a:p>
            <a:pPr lvl="1"/>
            <a:r>
              <a:rPr lang="en-US" b="0" i="0" dirty="0">
                <a:solidFill>
                  <a:srgbClr val="202020"/>
                </a:solidFill>
                <a:effectLst/>
                <a:latin typeface="Helvetica" panose="020B0604020202020204" pitchFamily="34" charset="0"/>
              </a:rPr>
              <a:t>Despite this rise, all Veterans currently on the list are actively being case-conferenced and fall within all USICH benchmark guidelines– of particular note is the active days on the Registry for the active list being 51 days (USICH benchmark is 90 days or less).</a:t>
            </a:r>
          </a:p>
          <a:p>
            <a:r>
              <a:rPr lang="en-US" b="0" i="0" dirty="0">
                <a:solidFill>
                  <a:srgbClr val="202020"/>
                </a:solidFill>
                <a:effectLst/>
                <a:latin typeface="Helvetica" panose="020B0604020202020204" pitchFamily="34" charset="0"/>
              </a:rPr>
              <a:t>There are currently 20 Veterans on the SMAC Veteran Registry list: </a:t>
            </a:r>
          </a:p>
          <a:p>
            <a:pPr lvl="1"/>
            <a:r>
              <a:rPr lang="en-US" b="0" i="0" dirty="0">
                <a:solidFill>
                  <a:srgbClr val="202020"/>
                </a:solidFill>
                <a:effectLst/>
                <a:latin typeface="Helvetica" panose="020B0604020202020204" pitchFamily="34" charset="0"/>
              </a:rPr>
              <a:t>8 of these Veterans have a housing plan in place and are working to secure permanent housing,</a:t>
            </a:r>
          </a:p>
          <a:p>
            <a:pPr lvl="1"/>
            <a:r>
              <a:rPr lang="en-US" dirty="0">
                <a:solidFill>
                  <a:srgbClr val="202020"/>
                </a:solidFill>
                <a:latin typeface="Helvetica" panose="020B0604020202020204" pitchFamily="34" charset="0"/>
              </a:rPr>
              <a:t>1</a:t>
            </a:r>
            <a:r>
              <a:rPr lang="en-US" b="0" i="0" dirty="0">
                <a:solidFill>
                  <a:srgbClr val="202020"/>
                </a:solidFill>
                <a:effectLst/>
                <a:latin typeface="Helvetica" panose="020B0604020202020204" pitchFamily="34" charset="0"/>
              </a:rPr>
              <a:t>2 have no housing plan but are being actively case conferenced to find solutions, </a:t>
            </a:r>
          </a:p>
          <a:p>
            <a:pPr lvl="1"/>
            <a:r>
              <a:rPr lang="en-US" b="0" i="0" dirty="0">
                <a:solidFill>
                  <a:srgbClr val="202020"/>
                </a:solidFill>
                <a:effectLst/>
                <a:latin typeface="Helvetica" panose="020B0604020202020204" pitchFamily="34" charset="0"/>
              </a:rPr>
              <a:t>3 have declined housing solutions over the past 2 weeks, providers continue to engage with these Veterans to  identify other viable options.</a:t>
            </a:r>
          </a:p>
          <a:p>
            <a:r>
              <a:rPr lang="en-US" b="0" i="0" dirty="0">
                <a:solidFill>
                  <a:srgbClr val="202020"/>
                </a:solidFill>
                <a:effectLst/>
                <a:latin typeface="Helvetica" panose="020B0604020202020204" pitchFamily="34" charset="0"/>
              </a:rPr>
              <a:t>11 individuals on the Registry are in a hotel. Our most recent data indicates that individuals in a hotel are moving into permanent housing at a rate quicker than those who are not in a hotel through consistent engagement with providers. We expect to see these Veterans move swiftly into safe, secure housing.</a:t>
            </a:r>
            <a:endParaRPr lang="en-US" dirty="0"/>
          </a:p>
        </p:txBody>
      </p:sp>
    </p:spTree>
    <p:extLst>
      <p:ext uri="{BB962C8B-B14F-4D97-AF65-F5344CB8AC3E}">
        <p14:creationId xmlns:p14="http://schemas.microsoft.com/office/powerpoint/2010/main" val="3629591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E9EF-6A6E-41C5-8480-02388C459268}"/>
              </a:ext>
            </a:extLst>
          </p:cNvPr>
          <p:cNvSpPr>
            <a:spLocks noGrp="1"/>
          </p:cNvSpPr>
          <p:nvPr>
            <p:ph type="title"/>
          </p:nvPr>
        </p:nvSpPr>
        <p:spPr/>
        <p:txBody>
          <a:bodyPr/>
          <a:lstStyle/>
          <a:p>
            <a:r>
              <a:rPr lang="en-US" b="1" i="0" dirty="0">
                <a:solidFill>
                  <a:srgbClr val="202020"/>
                </a:solidFill>
                <a:effectLst/>
                <a:latin typeface="Helvetica" panose="020B0604020202020204" pitchFamily="34" charset="0"/>
              </a:rPr>
              <a:t>What happens now?</a:t>
            </a:r>
            <a:br>
              <a:rPr lang="en-US" dirty="0"/>
            </a:br>
            <a:endParaRPr lang="en-US" dirty="0"/>
          </a:p>
        </p:txBody>
      </p:sp>
      <p:sp>
        <p:nvSpPr>
          <p:cNvPr id="3" name="Content Placeholder 2">
            <a:extLst>
              <a:ext uri="{FF2B5EF4-FFF2-40B4-BE49-F238E27FC236}">
                <a16:creationId xmlns:a16="http://schemas.microsoft.com/office/drawing/2014/main" id="{5F9BE66F-33A9-4BEE-B4DC-15F9AFE2CF05}"/>
              </a:ext>
            </a:extLst>
          </p:cNvPr>
          <p:cNvSpPr>
            <a:spLocks noGrp="1"/>
          </p:cNvSpPr>
          <p:nvPr>
            <p:ph idx="1"/>
          </p:nvPr>
        </p:nvSpPr>
        <p:spPr/>
        <p:txBody>
          <a:bodyPr/>
          <a:lstStyle/>
          <a:p>
            <a:r>
              <a:rPr lang="en-US" b="0" i="0" dirty="0">
                <a:solidFill>
                  <a:srgbClr val="202020"/>
                </a:solidFill>
                <a:effectLst/>
                <a:latin typeface="Helvetica" panose="020B0604020202020204" pitchFamily="34" charset="0"/>
              </a:rPr>
              <a:t>SMAC will continue to actively participate in the Veteran Registry as led by MDVA to ensure we continue to achieve all of the benchmarks as determined by USICH.  As a region, we are committed to remaining at functional zero for Veterans!</a:t>
            </a:r>
            <a:endParaRPr lang="en-US" dirty="0"/>
          </a:p>
        </p:txBody>
      </p:sp>
    </p:spTree>
    <p:extLst>
      <p:ext uri="{BB962C8B-B14F-4D97-AF65-F5344CB8AC3E}">
        <p14:creationId xmlns:p14="http://schemas.microsoft.com/office/powerpoint/2010/main" val="3244405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AF983-2D04-4559-B65B-601018D1F666}"/>
              </a:ext>
            </a:extLst>
          </p:cNvPr>
          <p:cNvSpPr>
            <a:spLocks noGrp="1"/>
          </p:cNvSpPr>
          <p:nvPr>
            <p:ph type="title"/>
          </p:nvPr>
        </p:nvSpPr>
        <p:spPr/>
        <p:txBody>
          <a:bodyPr/>
          <a:lstStyle/>
          <a:p>
            <a:r>
              <a:rPr lang="en-US" b="1" dirty="0"/>
              <a:t>THANK YOU!!</a:t>
            </a:r>
          </a:p>
        </p:txBody>
      </p:sp>
      <p:sp>
        <p:nvSpPr>
          <p:cNvPr id="3" name="Content Placeholder 2">
            <a:extLst>
              <a:ext uri="{FF2B5EF4-FFF2-40B4-BE49-F238E27FC236}">
                <a16:creationId xmlns:a16="http://schemas.microsoft.com/office/drawing/2014/main" id="{F8FA9965-0231-4845-9415-E6742CDC6AA6}"/>
              </a:ext>
            </a:extLst>
          </p:cNvPr>
          <p:cNvSpPr>
            <a:spLocks noGrp="1"/>
          </p:cNvSpPr>
          <p:nvPr>
            <p:ph idx="1"/>
          </p:nvPr>
        </p:nvSpPr>
        <p:spPr/>
        <p:txBody>
          <a:bodyPr/>
          <a:lstStyle/>
          <a:p>
            <a:pPr marL="0" indent="0">
              <a:buNone/>
            </a:pPr>
            <a:r>
              <a:rPr lang="en-US" i="0" dirty="0">
                <a:effectLst/>
                <a:latin typeface="Helvetica" panose="020B0604020202020204" pitchFamily="34" charset="0"/>
              </a:rPr>
              <a:t>The commitment that all our providers have made to making this a reality is remarkable.  </a:t>
            </a:r>
          </a:p>
          <a:p>
            <a:pPr marL="0" indent="0">
              <a:buNone/>
            </a:pPr>
            <a:endParaRPr lang="en-US" dirty="0">
              <a:latin typeface="Helvetica" panose="020B0604020202020204" pitchFamily="34" charset="0"/>
            </a:endParaRPr>
          </a:p>
          <a:p>
            <a:pPr marL="0" indent="0">
              <a:buNone/>
            </a:pPr>
            <a:r>
              <a:rPr lang="en-US" i="0" dirty="0">
                <a:effectLst/>
                <a:latin typeface="Helvetica" panose="020B0604020202020204" pitchFamily="34" charset="0"/>
              </a:rPr>
              <a:t>It is proof that together </a:t>
            </a:r>
            <a:r>
              <a:rPr lang="en-US" b="1" i="0" dirty="0">
                <a:effectLst/>
                <a:latin typeface="Helvetica" panose="020B0604020202020204" pitchFamily="34" charset="0"/>
              </a:rPr>
              <a:t>we can end homelessness </a:t>
            </a:r>
            <a:r>
              <a:rPr lang="en-US" i="0" dirty="0">
                <a:effectLst/>
                <a:latin typeface="Helvetica" panose="020B0604020202020204" pitchFamily="34" charset="0"/>
              </a:rPr>
              <a:t>if we have a consistent approach, transparent practices, and alignment around prioritization of resources.</a:t>
            </a:r>
            <a:endParaRPr lang="en-US" dirty="0"/>
          </a:p>
        </p:txBody>
      </p:sp>
    </p:spTree>
    <p:extLst>
      <p:ext uri="{BB962C8B-B14F-4D97-AF65-F5344CB8AC3E}">
        <p14:creationId xmlns:p14="http://schemas.microsoft.com/office/powerpoint/2010/main" val="3448141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8BCAC-B511-43C4-9365-569EF4A4929D}"/>
              </a:ext>
            </a:extLst>
          </p:cNvPr>
          <p:cNvSpPr>
            <a:spLocks noGrp="1"/>
          </p:cNvSpPr>
          <p:nvPr>
            <p:ph type="title"/>
          </p:nvPr>
        </p:nvSpPr>
        <p:spPr/>
        <p:txBody>
          <a:bodyPr/>
          <a:lstStyle/>
          <a:p>
            <a:r>
              <a:rPr lang="en-US" dirty="0"/>
              <a:t>SMAC has declared an end to </a:t>
            </a:r>
            <a:br>
              <a:rPr lang="en-US" dirty="0"/>
            </a:br>
            <a:r>
              <a:rPr lang="en-US" dirty="0"/>
              <a:t>Veteran Homelessness</a:t>
            </a:r>
          </a:p>
        </p:txBody>
      </p:sp>
      <p:sp>
        <p:nvSpPr>
          <p:cNvPr id="3" name="Content Placeholder 2">
            <a:extLst>
              <a:ext uri="{FF2B5EF4-FFF2-40B4-BE49-F238E27FC236}">
                <a16:creationId xmlns:a16="http://schemas.microsoft.com/office/drawing/2014/main" id="{8BE0C048-462D-4FF7-8DFF-3FAFFF66A282}"/>
              </a:ext>
            </a:extLst>
          </p:cNvPr>
          <p:cNvSpPr>
            <a:spLocks noGrp="1"/>
          </p:cNvSpPr>
          <p:nvPr>
            <p:ph idx="1"/>
          </p:nvPr>
        </p:nvSpPr>
        <p:spPr/>
        <p:txBody>
          <a:bodyPr/>
          <a:lstStyle/>
          <a:p>
            <a:r>
              <a:rPr lang="en-US" b="1" i="0" dirty="0">
                <a:solidFill>
                  <a:srgbClr val="202020"/>
                </a:solidFill>
                <a:effectLst/>
                <a:latin typeface="Helvetica" panose="020B0604020202020204" pitchFamily="34" charset="0"/>
              </a:rPr>
              <a:t>What does it really mean? </a:t>
            </a:r>
            <a:br>
              <a:rPr lang="en-US" dirty="0"/>
            </a:br>
            <a:r>
              <a:rPr lang="en-US" b="0" i="0" u="sng" dirty="0">
                <a:solidFill>
                  <a:srgbClr val="202020"/>
                </a:solidFill>
                <a:effectLst/>
                <a:latin typeface="Helvetica" panose="020B0604020202020204" pitchFamily="34" charset="0"/>
              </a:rPr>
              <a:t>Reaching functional zero for does not mean another Veteran will never face or experience homelessness.</a:t>
            </a:r>
            <a:r>
              <a:rPr lang="en-US" b="0" i="0" dirty="0">
                <a:solidFill>
                  <a:srgbClr val="202020"/>
                </a:solidFill>
                <a:effectLst/>
                <a:latin typeface="Helvetica" panose="020B0604020202020204" pitchFamily="34" charset="0"/>
              </a:rPr>
              <a:t>  </a:t>
            </a:r>
          </a:p>
          <a:p>
            <a:r>
              <a:rPr lang="en-US" b="0" i="0" dirty="0">
                <a:solidFill>
                  <a:srgbClr val="202020"/>
                </a:solidFill>
                <a:effectLst/>
                <a:latin typeface="Helvetica" panose="020B0604020202020204" pitchFamily="34" charset="0"/>
              </a:rPr>
              <a:t>It means that as a region, SMAC has put a system in place that can identify and respond to Veterans that are experiencing homelessness and quickly get them rehoused.  So how did we do it?  Through amazing partnerships with our state agencies, counties, and service providers across the entire region.</a:t>
            </a:r>
            <a:endParaRPr lang="en-US" dirty="0"/>
          </a:p>
        </p:txBody>
      </p:sp>
    </p:spTree>
    <p:extLst>
      <p:ext uri="{BB962C8B-B14F-4D97-AF65-F5344CB8AC3E}">
        <p14:creationId xmlns:p14="http://schemas.microsoft.com/office/powerpoint/2010/main" val="906351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D87F0-6ABD-4661-8265-F73E92AFCACD}"/>
              </a:ext>
            </a:extLst>
          </p:cNvPr>
          <p:cNvSpPr>
            <a:spLocks noGrp="1"/>
          </p:cNvSpPr>
          <p:nvPr>
            <p:ph type="title"/>
          </p:nvPr>
        </p:nvSpPr>
        <p:spPr/>
        <p:txBody>
          <a:bodyPr/>
          <a:lstStyle/>
          <a:p>
            <a:r>
              <a:rPr lang="en-US" b="1" i="0" dirty="0">
                <a:solidFill>
                  <a:srgbClr val="202020"/>
                </a:solidFill>
                <a:effectLst/>
                <a:latin typeface="Helvetica" panose="020B0604020202020204" pitchFamily="34" charset="0"/>
              </a:rPr>
              <a:t>Minnesota's Veteran Registry</a:t>
            </a:r>
            <a:endParaRPr lang="en-US" dirty="0"/>
          </a:p>
        </p:txBody>
      </p:sp>
      <p:sp>
        <p:nvSpPr>
          <p:cNvPr id="3" name="Content Placeholder 2">
            <a:extLst>
              <a:ext uri="{FF2B5EF4-FFF2-40B4-BE49-F238E27FC236}">
                <a16:creationId xmlns:a16="http://schemas.microsoft.com/office/drawing/2014/main" id="{AC8407DF-FA01-4E20-BAD5-8F5CFB776AD9}"/>
              </a:ext>
            </a:extLst>
          </p:cNvPr>
          <p:cNvSpPr>
            <a:spLocks noGrp="1"/>
          </p:cNvSpPr>
          <p:nvPr>
            <p:ph idx="1"/>
          </p:nvPr>
        </p:nvSpPr>
        <p:spPr/>
        <p:txBody>
          <a:bodyPr>
            <a:normAutofit fontScale="85000" lnSpcReduction="20000"/>
          </a:bodyPr>
          <a:lstStyle/>
          <a:p>
            <a:r>
              <a:rPr lang="en-US" b="0" i="0" dirty="0">
                <a:solidFill>
                  <a:srgbClr val="202020"/>
                </a:solidFill>
                <a:effectLst/>
                <a:latin typeface="Helvetica" panose="020B0604020202020204" pitchFamily="34" charset="0"/>
              </a:rPr>
              <a:t>Since December 2014, Minnesota has a statewide by-name list called the Homeless Veteran Registry. </a:t>
            </a:r>
          </a:p>
          <a:p>
            <a:pPr lvl="1"/>
            <a:r>
              <a:rPr lang="en-US" b="0" i="0" dirty="0">
                <a:solidFill>
                  <a:srgbClr val="202020"/>
                </a:solidFill>
                <a:effectLst/>
                <a:latin typeface="Helvetica" panose="020B0604020202020204" pitchFamily="34" charset="0"/>
              </a:rPr>
              <a:t>This system is operated by the Minnesota Department of Veterans Affairs. Veterans join the Registry by signing a release of information form or by calling a toll-free number (888-LinkVet). </a:t>
            </a:r>
          </a:p>
          <a:p>
            <a:pPr lvl="1"/>
            <a:r>
              <a:rPr lang="en-US" b="0" i="0" dirty="0">
                <a:solidFill>
                  <a:srgbClr val="202020"/>
                </a:solidFill>
                <a:effectLst/>
                <a:latin typeface="Helvetica" panose="020B0604020202020204" pitchFamily="34" charset="0"/>
              </a:rPr>
              <a:t>Anyone can refer a Veteran to join the Registry the same way.  Every two weeks, partners from the SMAC, the VA, MACV, and other local service providers working to house homeless Veterans convene to review and case conference every Veteran added to the Registry. </a:t>
            </a:r>
          </a:p>
          <a:p>
            <a:pPr lvl="1"/>
            <a:r>
              <a:rPr lang="en-US" b="0" i="0" dirty="0">
                <a:solidFill>
                  <a:srgbClr val="202020"/>
                </a:solidFill>
                <a:effectLst/>
                <a:latin typeface="Helvetica" panose="020B0604020202020204" pitchFamily="34" charset="0"/>
              </a:rPr>
              <a:t>This includes developing housing plans to expedite each Veteran’s housing outcome. The list is updated continuously in real time as Veterans are added to the list or as authorized users update the system. </a:t>
            </a:r>
          </a:p>
          <a:p>
            <a:r>
              <a:rPr lang="en-US" b="0" i="0" dirty="0">
                <a:solidFill>
                  <a:srgbClr val="202020"/>
                </a:solidFill>
                <a:effectLst/>
                <a:latin typeface="Helvetica" panose="020B0604020202020204" pitchFamily="34" charset="0"/>
              </a:rPr>
              <a:t>The Veteran Registry is a key contributor to achieving this goal.  The collaboration across sectors and agencies is remarkable and demonstrates that when we align resources toward a common goal we can be successful in ending homelessness.</a:t>
            </a:r>
            <a:endParaRPr lang="en-US" dirty="0"/>
          </a:p>
        </p:txBody>
      </p:sp>
    </p:spTree>
    <p:extLst>
      <p:ext uri="{BB962C8B-B14F-4D97-AF65-F5344CB8AC3E}">
        <p14:creationId xmlns:p14="http://schemas.microsoft.com/office/powerpoint/2010/main" val="122329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51F60-4145-48A1-B4A1-BC9D1692FC96}"/>
              </a:ext>
            </a:extLst>
          </p:cNvPr>
          <p:cNvSpPr>
            <a:spLocks noGrp="1"/>
          </p:cNvSpPr>
          <p:nvPr>
            <p:ph type="title"/>
          </p:nvPr>
        </p:nvSpPr>
        <p:spPr/>
        <p:txBody>
          <a:bodyPr/>
          <a:lstStyle/>
          <a:p>
            <a:r>
              <a:rPr lang="en-US" b="1" i="0" dirty="0">
                <a:solidFill>
                  <a:srgbClr val="202020"/>
                </a:solidFill>
                <a:effectLst/>
                <a:latin typeface="Helvetica" panose="020B0604020202020204" pitchFamily="34" charset="0"/>
              </a:rPr>
              <a:t>How is it measured?</a:t>
            </a:r>
            <a:br>
              <a:rPr lang="en-US" dirty="0"/>
            </a:br>
            <a:endParaRPr lang="en-US" dirty="0"/>
          </a:p>
        </p:txBody>
      </p:sp>
      <p:sp>
        <p:nvSpPr>
          <p:cNvPr id="3" name="Content Placeholder 2">
            <a:extLst>
              <a:ext uri="{FF2B5EF4-FFF2-40B4-BE49-F238E27FC236}">
                <a16:creationId xmlns:a16="http://schemas.microsoft.com/office/drawing/2014/main" id="{DCAC9EEA-38EF-4026-9357-69D72E444925}"/>
              </a:ext>
            </a:extLst>
          </p:cNvPr>
          <p:cNvSpPr>
            <a:spLocks noGrp="1"/>
          </p:cNvSpPr>
          <p:nvPr>
            <p:ph idx="1"/>
          </p:nvPr>
        </p:nvSpPr>
        <p:spPr/>
        <p:txBody>
          <a:bodyPr/>
          <a:lstStyle/>
          <a:p>
            <a:r>
              <a:rPr lang="en-US" b="0" i="0" dirty="0">
                <a:solidFill>
                  <a:srgbClr val="202020"/>
                </a:solidFill>
                <a:effectLst/>
                <a:latin typeface="Helvetica" panose="020B0604020202020204" pitchFamily="34" charset="0"/>
              </a:rPr>
              <a:t>The Interagency Council on Homelessness (USICH) has set 4 benchmarks that communities need to achieve in order to declare an end to Veteran homelessness.  SMAC has been working diligently over the course of several years to meet these benchmarks.</a:t>
            </a:r>
            <a:endParaRPr lang="en-US" dirty="0"/>
          </a:p>
        </p:txBody>
      </p:sp>
    </p:spTree>
    <p:extLst>
      <p:ext uri="{BB962C8B-B14F-4D97-AF65-F5344CB8AC3E}">
        <p14:creationId xmlns:p14="http://schemas.microsoft.com/office/powerpoint/2010/main" val="622683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D5AD16C-CF90-4779-B426-235D26207A2E}"/>
              </a:ext>
            </a:extLst>
          </p:cNvPr>
          <p:cNvGraphicFramePr>
            <a:graphicFrameLocks noGrp="1"/>
          </p:cNvGraphicFramePr>
          <p:nvPr>
            <p:ph idx="1"/>
            <p:extLst>
              <p:ext uri="{D42A27DB-BD31-4B8C-83A1-F6EECF244321}">
                <p14:modId xmlns:p14="http://schemas.microsoft.com/office/powerpoint/2010/main" val="529125685"/>
              </p:ext>
            </p:extLst>
          </p:nvPr>
        </p:nvGraphicFramePr>
        <p:xfrm>
          <a:off x="1314450" y="792300"/>
          <a:ext cx="9391650" cy="428452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53E9CFFB-7293-4E67-BEAB-95FF75DD9936}"/>
              </a:ext>
            </a:extLst>
          </p:cNvPr>
          <p:cNvSpPr txBox="1"/>
          <p:nvPr/>
        </p:nvSpPr>
        <p:spPr>
          <a:xfrm>
            <a:off x="1047750" y="5076825"/>
            <a:ext cx="10306050" cy="923330"/>
          </a:xfrm>
          <a:prstGeom prst="rect">
            <a:avLst/>
          </a:prstGeom>
          <a:noFill/>
        </p:spPr>
        <p:txBody>
          <a:bodyPr wrap="square" rtlCol="0">
            <a:spAutoFit/>
          </a:bodyPr>
          <a:lstStyle/>
          <a:p>
            <a:r>
              <a:rPr lang="en-US" b="0" i="0">
                <a:solidFill>
                  <a:srgbClr val="202020"/>
                </a:solidFill>
                <a:effectLst/>
                <a:latin typeface="Helvetica" panose="020B0604020202020204" pitchFamily="34" charset="0"/>
              </a:rPr>
              <a:t>The number of Veterans on the Veteran Registry from SMAC steadily declined over the past year.  While there were still several Veterans on the list at the time of submission, SMAC met all of the benchmarks as outlined by USICH.</a:t>
            </a:r>
            <a:endParaRPr lang="en-US" dirty="0"/>
          </a:p>
        </p:txBody>
      </p:sp>
    </p:spTree>
    <p:extLst>
      <p:ext uri="{BB962C8B-B14F-4D97-AF65-F5344CB8AC3E}">
        <p14:creationId xmlns:p14="http://schemas.microsoft.com/office/powerpoint/2010/main" val="1248164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D6BDD-BCB3-4B00-BB03-CA094E7477BE}"/>
              </a:ext>
            </a:extLst>
          </p:cNvPr>
          <p:cNvSpPr>
            <a:spLocks noGrp="1"/>
          </p:cNvSpPr>
          <p:nvPr>
            <p:ph type="title"/>
          </p:nvPr>
        </p:nvSpPr>
        <p:spPr/>
        <p:txBody>
          <a:bodyPr>
            <a:normAutofit/>
          </a:bodyPr>
          <a:lstStyle/>
          <a:p>
            <a:r>
              <a:rPr lang="en-US" sz="3200" b="1" u="sng" dirty="0"/>
              <a:t>Benchmark #1:</a:t>
            </a:r>
            <a:br>
              <a:rPr lang="en-US" sz="2800" b="1" dirty="0"/>
            </a:br>
            <a:r>
              <a:rPr lang="en-US" sz="2400" b="1" dirty="0"/>
              <a:t>Veterans have quick access to permanent housing </a:t>
            </a:r>
            <a:br>
              <a:rPr lang="en-US" sz="2400" b="1" dirty="0"/>
            </a:br>
            <a:r>
              <a:rPr lang="en-US" sz="2400" b="1" dirty="0"/>
              <a:t>(housed on average in 90 days or less).</a:t>
            </a:r>
          </a:p>
        </p:txBody>
      </p:sp>
      <p:graphicFrame>
        <p:nvGraphicFramePr>
          <p:cNvPr id="4" name="Content Placeholder 3">
            <a:extLst>
              <a:ext uri="{FF2B5EF4-FFF2-40B4-BE49-F238E27FC236}">
                <a16:creationId xmlns:a16="http://schemas.microsoft.com/office/drawing/2014/main" id="{7CA3FCEF-1BBC-4ACC-A3DF-2D6095017E57}"/>
              </a:ext>
            </a:extLst>
          </p:cNvPr>
          <p:cNvGraphicFramePr>
            <a:graphicFrameLocks noGrp="1"/>
          </p:cNvGraphicFramePr>
          <p:nvPr>
            <p:ph idx="1"/>
            <p:extLst>
              <p:ext uri="{D42A27DB-BD31-4B8C-83A1-F6EECF244321}">
                <p14:modId xmlns:p14="http://schemas.microsoft.com/office/powerpoint/2010/main" val="2725940918"/>
              </p:ext>
            </p:extLst>
          </p:nvPr>
        </p:nvGraphicFramePr>
        <p:xfrm>
          <a:off x="1295400" y="1690688"/>
          <a:ext cx="9601200" cy="269875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75B3D727-4298-4F83-8822-BC34687424DC}"/>
              </a:ext>
            </a:extLst>
          </p:cNvPr>
          <p:cNvSpPr txBox="1"/>
          <p:nvPr/>
        </p:nvSpPr>
        <p:spPr>
          <a:xfrm>
            <a:off x="952500" y="5133975"/>
            <a:ext cx="10515600" cy="646331"/>
          </a:xfrm>
          <a:prstGeom prst="rect">
            <a:avLst/>
          </a:prstGeom>
          <a:noFill/>
        </p:spPr>
        <p:txBody>
          <a:bodyPr wrap="square" rtlCol="0">
            <a:spAutoFit/>
          </a:bodyPr>
          <a:lstStyle/>
          <a:p>
            <a:r>
              <a:rPr lang="en-US" b="0" i="0">
                <a:solidFill>
                  <a:srgbClr val="202020"/>
                </a:solidFill>
                <a:effectLst/>
                <a:latin typeface="Helvetica" panose="020B0604020202020204" pitchFamily="34" charset="0"/>
              </a:rPr>
              <a:t>The average days to housing also dropped steadily throughout the last year.  During the 3 months of May through August 2020, the average number of days from identification to housed was 86.</a:t>
            </a:r>
            <a:endParaRPr lang="en-US" dirty="0"/>
          </a:p>
        </p:txBody>
      </p:sp>
    </p:spTree>
    <p:extLst>
      <p:ext uri="{BB962C8B-B14F-4D97-AF65-F5344CB8AC3E}">
        <p14:creationId xmlns:p14="http://schemas.microsoft.com/office/powerpoint/2010/main" val="2134740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2A4AA-1225-4B91-B9B5-879395693EAD}"/>
              </a:ext>
            </a:extLst>
          </p:cNvPr>
          <p:cNvSpPr>
            <a:spLocks noGrp="1"/>
          </p:cNvSpPr>
          <p:nvPr>
            <p:ph type="title"/>
          </p:nvPr>
        </p:nvSpPr>
        <p:spPr/>
        <p:txBody>
          <a:bodyPr>
            <a:normAutofit fontScale="90000"/>
          </a:bodyPr>
          <a:lstStyle/>
          <a:p>
            <a:r>
              <a:rPr lang="en-US" sz="3600" b="1" dirty="0"/>
              <a:t>Benchmark #2:</a:t>
            </a:r>
            <a:br>
              <a:rPr lang="en-US" sz="3200" b="1" dirty="0"/>
            </a:br>
            <a:r>
              <a:rPr lang="en-US" sz="2700" b="1" dirty="0"/>
              <a:t>The community has no Veterans experiencing chronic or long-term homelessness.</a:t>
            </a:r>
          </a:p>
        </p:txBody>
      </p:sp>
      <p:graphicFrame>
        <p:nvGraphicFramePr>
          <p:cNvPr id="4" name="Content Placeholder 3">
            <a:extLst>
              <a:ext uri="{FF2B5EF4-FFF2-40B4-BE49-F238E27FC236}">
                <a16:creationId xmlns:a16="http://schemas.microsoft.com/office/drawing/2014/main" id="{A780C0AF-DD04-4611-9D2D-0738858DF61E}"/>
              </a:ext>
            </a:extLst>
          </p:cNvPr>
          <p:cNvGraphicFramePr>
            <a:graphicFrameLocks noGrp="1"/>
          </p:cNvGraphicFramePr>
          <p:nvPr>
            <p:ph idx="1"/>
            <p:extLst>
              <p:ext uri="{D42A27DB-BD31-4B8C-83A1-F6EECF244321}">
                <p14:modId xmlns:p14="http://schemas.microsoft.com/office/powerpoint/2010/main" val="207610689"/>
              </p:ext>
            </p:extLst>
          </p:nvPr>
        </p:nvGraphicFramePr>
        <p:xfrm>
          <a:off x="1400174" y="1690688"/>
          <a:ext cx="8963025" cy="332898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14CA3A34-DB17-4866-88BC-7B97B569AA1D}"/>
              </a:ext>
            </a:extLst>
          </p:cNvPr>
          <p:cNvSpPr txBox="1"/>
          <p:nvPr/>
        </p:nvSpPr>
        <p:spPr>
          <a:xfrm>
            <a:off x="809625" y="5019676"/>
            <a:ext cx="10658475" cy="1247774"/>
          </a:xfrm>
          <a:prstGeom prst="rect">
            <a:avLst/>
          </a:prstGeom>
          <a:noFill/>
        </p:spPr>
        <p:txBody>
          <a:bodyPr wrap="square" rtlCol="0">
            <a:spAutoFit/>
          </a:bodyPr>
          <a:lstStyle/>
          <a:p>
            <a:r>
              <a:rPr lang="en-US" b="0" i="0">
                <a:solidFill>
                  <a:srgbClr val="202020"/>
                </a:solidFill>
                <a:effectLst/>
                <a:latin typeface="Helvetica" panose="020B0604020202020204" pitchFamily="34" charset="0"/>
              </a:rPr>
              <a:t>At the date of submission there were 2 Veterans on the SMAC registry list that met the definition for Chronic homelessness.  However, USICH allows exemptions for this benchmark.  Both of the Veterans had been offered a permanent housing intervention at least once every two weeks, but had not yet accepted housing.  This meets criteria for the approved exemption. </a:t>
            </a:r>
            <a:endParaRPr lang="en-US" dirty="0"/>
          </a:p>
        </p:txBody>
      </p:sp>
    </p:spTree>
    <p:extLst>
      <p:ext uri="{BB962C8B-B14F-4D97-AF65-F5344CB8AC3E}">
        <p14:creationId xmlns:p14="http://schemas.microsoft.com/office/powerpoint/2010/main" val="736831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2B910-E7CE-4D8D-B914-09E803FCD459}"/>
              </a:ext>
            </a:extLst>
          </p:cNvPr>
          <p:cNvSpPr>
            <a:spLocks noGrp="1"/>
          </p:cNvSpPr>
          <p:nvPr>
            <p:ph type="title"/>
          </p:nvPr>
        </p:nvSpPr>
        <p:spPr/>
        <p:txBody>
          <a:bodyPr>
            <a:noAutofit/>
          </a:bodyPr>
          <a:lstStyle/>
          <a:p>
            <a:r>
              <a:rPr lang="en-US" sz="3200" b="1" dirty="0"/>
              <a:t>Benchmark #3:</a:t>
            </a:r>
            <a:br>
              <a:rPr lang="en-US" sz="2800" b="1" dirty="0"/>
            </a:br>
            <a:r>
              <a:rPr lang="en-US" sz="2400" b="1" dirty="0"/>
              <a:t>The number of Veterans experiencing homelessness who enter service-intensive transitional housing is significantly less than then number of Veterans entering homelessness.</a:t>
            </a:r>
          </a:p>
        </p:txBody>
      </p:sp>
      <p:graphicFrame>
        <p:nvGraphicFramePr>
          <p:cNvPr id="4" name="Content Placeholder 3">
            <a:extLst>
              <a:ext uri="{FF2B5EF4-FFF2-40B4-BE49-F238E27FC236}">
                <a16:creationId xmlns:a16="http://schemas.microsoft.com/office/drawing/2014/main" id="{319FB818-0EEB-43B3-A5AA-C430940509DF}"/>
              </a:ext>
            </a:extLst>
          </p:cNvPr>
          <p:cNvGraphicFramePr>
            <a:graphicFrameLocks noGrp="1"/>
          </p:cNvGraphicFramePr>
          <p:nvPr>
            <p:ph idx="1"/>
            <p:extLst>
              <p:ext uri="{D42A27DB-BD31-4B8C-83A1-F6EECF244321}">
                <p14:modId xmlns:p14="http://schemas.microsoft.com/office/powerpoint/2010/main" val="2688906447"/>
              </p:ext>
            </p:extLst>
          </p:nvPr>
        </p:nvGraphicFramePr>
        <p:xfrm>
          <a:off x="1638300" y="1885949"/>
          <a:ext cx="8201025" cy="340995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51597DAB-1CC1-4E36-A93B-FFF9FD6287ED}"/>
              </a:ext>
            </a:extLst>
          </p:cNvPr>
          <p:cNvSpPr txBox="1"/>
          <p:nvPr/>
        </p:nvSpPr>
        <p:spPr>
          <a:xfrm>
            <a:off x="1076325" y="5519737"/>
            <a:ext cx="10277475" cy="646331"/>
          </a:xfrm>
          <a:prstGeom prst="rect">
            <a:avLst/>
          </a:prstGeom>
          <a:noFill/>
        </p:spPr>
        <p:txBody>
          <a:bodyPr wrap="square" rtlCol="0">
            <a:spAutoFit/>
          </a:bodyPr>
          <a:lstStyle/>
          <a:p>
            <a:r>
              <a:rPr lang="en-US" b="0" i="0">
                <a:solidFill>
                  <a:srgbClr val="202020"/>
                </a:solidFill>
                <a:effectLst/>
                <a:latin typeface="Helvetica" panose="020B0604020202020204" pitchFamily="34" charset="0"/>
              </a:rPr>
              <a:t>SMAC does not have a high number of Transitional Housing programs therefore the number of Veterans entering into this type of programming is generally low.</a:t>
            </a:r>
            <a:endParaRPr lang="en-US" dirty="0"/>
          </a:p>
        </p:txBody>
      </p:sp>
    </p:spTree>
    <p:extLst>
      <p:ext uri="{BB962C8B-B14F-4D97-AF65-F5344CB8AC3E}">
        <p14:creationId xmlns:p14="http://schemas.microsoft.com/office/powerpoint/2010/main" val="3009623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5F811-1E27-4313-96DC-3359100A173E}"/>
              </a:ext>
            </a:extLst>
          </p:cNvPr>
          <p:cNvSpPr>
            <a:spLocks noGrp="1"/>
          </p:cNvSpPr>
          <p:nvPr>
            <p:ph type="title"/>
          </p:nvPr>
        </p:nvSpPr>
        <p:spPr/>
        <p:txBody>
          <a:bodyPr>
            <a:noAutofit/>
          </a:bodyPr>
          <a:lstStyle/>
          <a:p>
            <a:r>
              <a:rPr lang="en-US" sz="3200" b="1" dirty="0"/>
              <a:t>Benchmark #4:</a:t>
            </a:r>
            <a:br>
              <a:rPr lang="en-US" sz="2800" b="1" dirty="0"/>
            </a:br>
            <a:r>
              <a:rPr lang="en-US" sz="2400" b="1" dirty="0"/>
              <a:t>The community has sufficient permanent housing capacity. The number of Veterans exiting homelessness is greater than or equal to the number of Veterans entering homelessness</a:t>
            </a:r>
            <a:r>
              <a:rPr lang="en-US" sz="2800" b="1" dirty="0"/>
              <a:t>.</a:t>
            </a:r>
          </a:p>
        </p:txBody>
      </p:sp>
      <p:graphicFrame>
        <p:nvGraphicFramePr>
          <p:cNvPr id="7" name="Content Placeholder 6">
            <a:extLst>
              <a:ext uri="{FF2B5EF4-FFF2-40B4-BE49-F238E27FC236}">
                <a16:creationId xmlns:a16="http://schemas.microsoft.com/office/drawing/2014/main" id="{CB5151A6-17E3-4F1E-91E6-D228CBF52781}"/>
              </a:ext>
            </a:extLst>
          </p:cNvPr>
          <p:cNvGraphicFramePr>
            <a:graphicFrameLocks noGrp="1"/>
          </p:cNvGraphicFramePr>
          <p:nvPr>
            <p:ph idx="1"/>
            <p:extLst>
              <p:ext uri="{D42A27DB-BD31-4B8C-83A1-F6EECF244321}">
                <p14:modId xmlns:p14="http://schemas.microsoft.com/office/powerpoint/2010/main" val="711262061"/>
              </p:ext>
            </p:extLst>
          </p:nvPr>
        </p:nvGraphicFramePr>
        <p:xfrm>
          <a:off x="1114425" y="1825624"/>
          <a:ext cx="10239375" cy="295592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AF9138F6-7E0B-4117-9CFA-F840A381030D}"/>
              </a:ext>
            </a:extLst>
          </p:cNvPr>
          <p:cNvSpPr txBox="1"/>
          <p:nvPr/>
        </p:nvSpPr>
        <p:spPr>
          <a:xfrm>
            <a:off x="990600" y="5038725"/>
            <a:ext cx="10610850" cy="923330"/>
          </a:xfrm>
          <a:prstGeom prst="rect">
            <a:avLst/>
          </a:prstGeom>
          <a:noFill/>
        </p:spPr>
        <p:txBody>
          <a:bodyPr wrap="square" rtlCol="0">
            <a:spAutoFit/>
          </a:bodyPr>
          <a:lstStyle/>
          <a:p>
            <a:r>
              <a:rPr lang="en-US" b="0" i="0">
                <a:solidFill>
                  <a:srgbClr val="202020"/>
                </a:solidFill>
                <a:effectLst/>
                <a:latin typeface="Helvetica" panose="020B0604020202020204" pitchFamily="34" charset="0"/>
              </a:rPr>
              <a:t>Utilizing Veteran specific resources along with Supportive Housing resources from SMAC's Coordinated Entry System, SMAC has been able to house Veteran's at a higher rate than newly homeless Veteran are identified.</a:t>
            </a:r>
            <a:endParaRPr lang="en-US" dirty="0"/>
          </a:p>
        </p:txBody>
      </p:sp>
    </p:spTree>
    <p:extLst>
      <p:ext uri="{BB962C8B-B14F-4D97-AF65-F5344CB8AC3E}">
        <p14:creationId xmlns:p14="http://schemas.microsoft.com/office/powerpoint/2010/main" val="2901223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1159</Words>
  <Application>Microsoft Office PowerPoint</Application>
  <PresentationFormat>Widescreen</PresentationFormat>
  <Paragraphs>49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Helvetica</vt:lpstr>
      <vt:lpstr>Office Theme</vt:lpstr>
      <vt:lpstr>SMAC Declaration Data</vt:lpstr>
      <vt:lpstr>SMAC has declared an end to  Veteran Homelessness</vt:lpstr>
      <vt:lpstr>Minnesota's Veteran Registry</vt:lpstr>
      <vt:lpstr>How is it measured? </vt:lpstr>
      <vt:lpstr>PowerPoint Presentation</vt:lpstr>
      <vt:lpstr>Benchmark #1: Veterans have quick access to permanent housing  (housed on average in 90 days or less).</vt:lpstr>
      <vt:lpstr>Benchmark #2: The community has no Veterans experiencing chronic or long-term homelessness.</vt:lpstr>
      <vt:lpstr>Benchmark #3: The number of Veterans experiencing homelessness who enter service-intensive transitional housing is significantly less than then number of Veterans entering homelessness.</vt:lpstr>
      <vt:lpstr>Benchmark #4: The community has sufficient permanent housing capacity. The number of Veterans exiting homelessness is greater than or equal to the number of Veterans entering homelessness.</vt:lpstr>
      <vt:lpstr>Breakdown of Current Homeless Veteran Registry Numbers</vt:lpstr>
      <vt:lpstr>What has happened since submission? </vt:lpstr>
      <vt:lpstr>What happens now?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SMAC Declaration Data</dc:title>
  <dc:creator>Hofer, Lindsey (MDVA)</dc:creator>
  <cp:lastModifiedBy>Abby Guilford</cp:lastModifiedBy>
  <cp:revision>7</cp:revision>
  <dcterms:created xsi:type="dcterms:W3CDTF">2020-11-12T19:48:03Z</dcterms:created>
  <dcterms:modified xsi:type="dcterms:W3CDTF">2020-11-17T20:10:18Z</dcterms:modified>
</cp:coreProperties>
</file>