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12"/>
  </p:notesMasterIdLst>
  <p:sldIdLst>
    <p:sldId id="3825" r:id="rId5"/>
    <p:sldId id="3839" r:id="rId6"/>
    <p:sldId id="3840" r:id="rId7"/>
    <p:sldId id="3791" r:id="rId8"/>
    <p:sldId id="3792" r:id="rId9"/>
    <p:sldId id="3838" r:id="rId10"/>
    <p:sldId id="383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1014" y="438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Moen" userId="d788c0ec-5729-41d2-81cd-17fd059f9490" providerId="ADAL" clId="{378871A4-9691-4144-91ED-036C6C565AF3}"/>
    <pc:docChg chg="undo custSel addSld delSld modSld">
      <pc:chgData name="Liz Moen" userId="d788c0ec-5729-41d2-81cd-17fd059f9490" providerId="ADAL" clId="{378871A4-9691-4144-91ED-036C6C565AF3}" dt="2022-07-19T13:15:28.016" v="940" actId="20577"/>
      <pc:docMkLst>
        <pc:docMk/>
      </pc:docMkLst>
      <pc:sldChg chg="modSp new mod modShow">
        <pc:chgData name="Liz Moen" userId="d788c0ec-5729-41d2-81cd-17fd059f9490" providerId="ADAL" clId="{378871A4-9691-4144-91ED-036C6C565AF3}" dt="2022-07-19T13:12:51.654" v="856" actId="20577"/>
        <pc:sldMkLst>
          <pc:docMk/>
          <pc:sldMk cId="1264480389" sldId="3836"/>
        </pc:sldMkLst>
        <pc:spChg chg="mod">
          <ac:chgData name="Liz Moen" userId="d788c0ec-5729-41d2-81cd-17fd059f9490" providerId="ADAL" clId="{378871A4-9691-4144-91ED-036C6C565AF3}" dt="2022-07-15T21:59:29.559" v="19" actId="20577"/>
          <ac:spMkLst>
            <pc:docMk/>
            <pc:sldMk cId="1264480389" sldId="3836"/>
            <ac:spMk id="2" creationId="{4536431A-9515-8ABE-C510-4170EE294A64}"/>
          </ac:spMkLst>
        </pc:spChg>
        <pc:spChg chg="mod">
          <ac:chgData name="Liz Moen" userId="d788c0ec-5729-41d2-81cd-17fd059f9490" providerId="ADAL" clId="{378871A4-9691-4144-91ED-036C6C565AF3}" dt="2022-07-19T13:12:51.654" v="856" actId="20577"/>
          <ac:spMkLst>
            <pc:docMk/>
            <pc:sldMk cId="1264480389" sldId="3836"/>
            <ac:spMk id="3" creationId="{4B6361D7-1DAA-97AC-724A-3FBA4CABAC09}"/>
          </ac:spMkLst>
        </pc:spChg>
      </pc:sldChg>
      <pc:sldChg chg="new del">
        <pc:chgData name="Liz Moen" userId="d788c0ec-5729-41d2-81cd-17fd059f9490" providerId="ADAL" clId="{378871A4-9691-4144-91ED-036C6C565AF3}" dt="2022-07-19T13:11:02.557" v="805" actId="2696"/>
        <pc:sldMkLst>
          <pc:docMk/>
          <pc:sldMk cId="138723847" sldId="3837"/>
        </pc:sldMkLst>
      </pc:sldChg>
      <pc:sldChg chg="modSp new mod">
        <pc:chgData name="Liz Moen" userId="d788c0ec-5729-41d2-81cd-17fd059f9490" providerId="ADAL" clId="{378871A4-9691-4144-91ED-036C6C565AF3}" dt="2022-07-19T13:15:28.016" v="940" actId="20577"/>
        <pc:sldMkLst>
          <pc:docMk/>
          <pc:sldMk cId="3624931146" sldId="3837"/>
        </pc:sldMkLst>
        <pc:spChg chg="mod">
          <ac:chgData name="Liz Moen" userId="d788c0ec-5729-41d2-81cd-17fd059f9490" providerId="ADAL" clId="{378871A4-9691-4144-91ED-036C6C565AF3}" dt="2022-07-19T13:11:21.811" v="847" actId="20577"/>
          <ac:spMkLst>
            <pc:docMk/>
            <pc:sldMk cId="3624931146" sldId="3837"/>
            <ac:spMk id="2" creationId="{35FED95C-EBB3-ED50-33BD-232A523DA31F}"/>
          </ac:spMkLst>
        </pc:spChg>
        <pc:spChg chg="mod">
          <ac:chgData name="Liz Moen" userId="d788c0ec-5729-41d2-81cd-17fd059f9490" providerId="ADAL" clId="{378871A4-9691-4144-91ED-036C6C565AF3}" dt="2022-07-19T13:15:28.016" v="940" actId="20577"/>
          <ac:spMkLst>
            <pc:docMk/>
            <pc:sldMk cId="3624931146" sldId="3837"/>
            <ac:spMk id="3" creationId="{CC38D607-5311-9E45-542E-B1104B134BA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hearthconnectionhcx.sharepoint.com/sites/SMACStaffFolder/Shared%20Documents/Statistics/CH%20Households%20USE%20THIS%20O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Households in PP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Youth HH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Sheet1!$A$2:$A$28</c:f>
              <c:numCache>
                <c:formatCode>m/d/yyyy</c:formatCode>
                <c:ptCount val="27"/>
                <c:pt idx="0">
                  <c:v>43951</c:v>
                </c:pt>
                <c:pt idx="1">
                  <c:v>43979</c:v>
                </c:pt>
                <c:pt idx="2">
                  <c:v>44011</c:v>
                </c:pt>
                <c:pt idx="3">
                  <c:v>44041</c:v>
                </c:pt>
                <c:pt idx="4">
                  <c:v>44069</c:v>
                </c:pt>
                <c:pt idx="5">
                  <c:v>44102</c:v>
                </c:pt>
                <c:pt idx="6">
                  <c:v>44133</c:v>
                </c:pt>
                <c:pt idx="7">
                  <c:v>44165</c:v>
                </c:pt>
                <c:pt idx="8">
                  <c:v>44193</c:v>
                </c:pt>
                <c:pt idx="9">
                  <c:v>44224</c:v>
                </c:pt>
                <c:pt idx="10">
                  <c:v>44253</c:v>
                </c:pt>
                <c:pt idx="11">
                  <c:v>44284</c:v>
                </c:pt>
                <c:pt idx="12">
                  <c:v>44315</c:v>
                </c:pt>
                <c:pt idx="13">
                  <c:v>44342</c:v>
                </c:pt>
                <c:pt idx="14">
                  <c:v>44377</c:v>
                </c:pt>
                <c:pt idx="15">
                  <c:v>44405</c:v>
                </c:pt>
                <c:pt idx="16">
                  <c:v>44438</c:v>
                </c:pt>
                <c:pt idx="17">
                  <c:v>44465</c:v>
                </c:pt>
                <c:pt idx="18">
                  <c:v>44498</c:v>
                </c:pt>
                <c:pt idx="19">
                  <c:v>44529</c:v>
                </c:pt>
                <c:pt idx="20">
                  <c:v>44557</c:v>
                </c:pt>
                <c:pt idx="21">
                  <c:v>44587</c:v>
                </c:pt>
                <c:pt idx="22">
                  <c:v>44620</c:v>
                </c:pt>
                <c:pt idx="23">
                  <c:v>44648</c:v>
                </c:pt>
                <c:pt idx="24">
                  <c:v>44676</c:v>
                </c:pt>
                <c:pt idx="25">
                  <c:v>44712</c:v>
                </c:pt>
                <c:pt idx="26">
                  <c:v>44739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59</c:v>
                </c:pt>
                <c:pt idx="1">
                  <c:v>72</c:v>
                </c:pt>
                <c:pt idx="2">
                  <c:v>63</c:v>
                </c:pt>
                <c:pt idx="3">
                  <c:v>73</c:v>
                </c:pt>
                <c:pt idx="4">
                  <c:v>73</c:v>
                </c:pt>
                <c:pt idx="5">
                  <c:v>67</c:v>
                </c:pt>
                <c:pt idx="6">
                  <c:v>70</c:v>
                </c:pt>
                <c:pt idx="7">
                  <c:v>52</c:v>
                </c:pt>
                <c:pt idx="8">
                  <c:v>38</c:v>
                </c:pt>
                <c:pt idx="9">
                  <c:v>46</c:v>
                </c:pt>
                <c:pt idx="10">
                  <c:v>41</c:v>
                </c:pt>
                <c:pt idx="11">
                  <c:v>40</c:v>
                </c:pt>
                <c:pt idx="12">
                  <c:v>37</c:v>
                </c:pt>
                <c:pt idx="13">
                  <c:v>33</c:v>
                </c:pt>
                <c:pt idx="14">
                  <c:v>53</c:v>
                </c:pt>
                <c:pt idx="15">
                  <c:v>41</c:v>
                </c:pt>
                <c:pt idx="16">
                  <c:v>41</c:v>
                </c:pt>
                <c:pt idx="17">
                  <c:v>41</c:v>
                </c:pt>
                <c:pt idx="18">
                  <c:v>49</c:v>
                </c:pt>
                <c:pt idx="19">
                  <c:v>38</c:v>
                </c:pt>
                <c:pt idx="20">
                  <c:v>38</c:v>
                </c:pt>
                <c:pt idx="21">
                  <c:v>45</c:v>
                </c:pt>
                <c:pt idx="22">
                  <c:v>44</c:v>
                </c:pt>
                <c:pt idx="23">
                  <c:v>35</c:v>
                </c:pt>
                <c:pt idx="24">
                  <c:v>38</c:v>
                </c:pt>
                <c:pt idx="25">
                  <c:v>33</c:v>
                </c:pt>
                <c:pt idx="26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01-47C4-9993-B816008FAE89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Families 25+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Sheet1!$A$2:$A$28</c:f>
              <c:numCache>
                <c:formatCode>m/d/yyyy</c:formatCode>
                <c:ptCount val="27"/>
                <c:pt idx="0">
                  <c:v>43951</c:v>
                </c:pt>
                <c:pt idx="1">
                  <c:v>43979</c:v>
                </c:pt>
                <c:pt idx="2">
                  <c:v>44011</c:v>
                </c:pt>
                <c:pt idx="3">
                  <c:v>44041</c:v>
                </c:pt>
                <c:pt idx="4">
                  <c:v>44069</c:v>
                </c:pt>
                <c:pt idx="5">
                  <c:v>44102</c:v>
                </c:pt>
                <c:pt idx="6">
                  <c:v>44133</c:v>
                </c:pt>
                <c:pt idx="7">
                  <c:v>44165</c:v>
                </c:pt>
                <c:pt idx="8">
                  <c:v>44193</c:v>
                </c:pt>
                <c:pt idx="9">
                  <c:v>44224</c:v>
                </c:pt>
                <c:pt idx="10">
                  <c:v>44253</c:v>
                </c:pt>
                <c:pt idx="11">
                  <c:v>44284</c:v>
                </c:pt>
                <c:pt idx="12">
                  <c:v>44315</c:v>
                </c:pt>
                <c:pt idx="13">
                  <c:v>44342</c:v>
                </c:pt>
                <c:pt idx="14">
                  <c:v>44377</c:v>
                </c:pt>
                <c:pt idx="15">
                  <c:v>44405</c:v>
                </c:pt>
                <c:pt idx="16">
                  <c:v>44438</c:v>
                </c:pt>
                <c:pt idx="17">
                  <c:v>44465</c:v>
                </c:pt>
                <c:pt idx="18">
                  <c:v>44498</c:v>
                </c:pt>
                <c:pt idx="19">
                  <c:v>44529</c:v>
                </c:pt>
                <c:pt idx="20">
                  <c:v>44557</c:v>
                </c:pt>
                <c:pt idx="21">
                  <c:v>44587</c:v>
                </c:pt>
                <c:pt idx="22">
                  <c:v>44620</c:v>
                </c:pt>
                <c:pt idx="23">
                  <c:v>44648</c:v>
                </c:pt>
                <c:pt idx="24">
                  <c:v>44676</c:v>
                </c:pt>
                <c:pt idx="25">
                  <c:v>44712</c:v>
                </c:pt>
                <c:pt idx="26">
                  <c:v>44739</c:v>
                </c:pt>
              </c:numCache>
            </c:numRef>
          </c:cat>
          <c:val>
            <c:numRef>
              <c:f>Sheet1!$E$2:$E$28</c:f>
              <c:numCache>
                <c:formatCode>General</c:formatCode>
                <c:ptCount val="27"/>
                <c:pt idx="0">
                  <c:v>54</c:v>
                </c:pt>
                <c:pt idx="1">
                  <c:v>47</c:v>
                </c:pt>
                <c:pt idx="2">
                  <c:v>49</c:v>
                </c:pt>
                <c:pt idx="3">
                  <c:v>46</c:v>
                </c:pt>
                <c:pt idx="4">
                  <c:v>56</c:v>
                </c:pt>
                <c:pt idx="5">
                  <c:v>43</c:v>
                </c:pt>
                <c:pt idx="6">
                  <c:v>37</c:v>
                </c:pt>
                <c:pt idx="7">
                  <c:v>39</c:v>
                </c:pt>
                <c:pt idx="8">
                  <c:v>36</c:v>
                </c:pt>
                <c:pt idx="9">
                  <c:v>52</c:v>
                </c:pt>
                <c:pt idx="10">
                  <c:v>47</c:v>
                </c:pt>
                <c:pt idx="11">
                  <c:v>52</c:v>
                </c:pt>
                <c:pt idx="12">
                  <c:v>56</c:v>
                </c:pt>
                <c:pt idx="13">
                  <c:v>57</c:v>
                </c:pt>
                <c:pt idx="14">
                  <c:v>72</c:v>
                </c:pt>
                <c:pt idx="15">
                  <c:v>78</c:v>
                </c:pt>
                <c:pt idx="16">
                  <c:v>90</c:v>
                </c:pt>
                <c:pt idx="17">
                  <c:v>97</c:v>
                </c:pt>
                <c:pt idx="18">
                  <c:v>102</c:v>
                </c:pt>
                <c:pt idx="19">
                  <c:v>108</c:v>
                </c:pt>
                <c:pt idx="20">
                  <c:v>102</c:v>
                </c:pt>
                <c:pt idx="21">
                  <c:v>95</c:v>
                </c:pt>
                <c:pt idx="22">
                  <c:v>84</c:v>
                </c:pt>
                <c:pt idx="23">
                  <c:v>100</c:v>
                </c:pt>
                <c:pt idx="24">
                  <c:v>99</c:v>
                </c:pt>
                <c:pt idx="25">
                  <c:v>108</c:v>
                </c:pt>
                <c:pt idx="26">
                  <c:v>124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8A01-47C4-9993-B816008FAE89}"/>
            </c:ext>
          </c:extLst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S25+ HH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Sheet1!$A$2:$A$28</c:f>
              <c:numCache>
                <c:formatCode>m/d/yyyy</c:formatCode>
                <c:ptCount val="27"/>
                <c:pt idx="0">
                  <c:v>43951</c:v>
                </c:pt>
                <c:pt idx="1">
                  <c:v>43979</c:v>
                </c:pt>
                <c:pt idx="2">
                  <c:v>44011</c:v>
                </c:pt>
                <c:pt idx="3">
                  <c:v>44041</c:v>
                </c:pt>
                <c:pt idx="4">
                  <c:v>44069</c:v>
                </c:pt>
                <c:pt idx="5">
                  <c:v>44102</c:v>
                </c:pt>
                <c:pt idx="6">
                  <c:v>44133</c:v>
                </c:pt>
                <c:pt idx="7">
                  <c:v>44165</c:v>
                </c:pt>
                <c:pt idx="8">
                  <c:v>44193</c:v>
                </c:pt>
                <c:pt idx="9">
                  <c:v>44224</c:v>
                </c:pt>
                <c:pt idx="10">
                  <c:v>44253</c:v>
                </c:pt>
                <c:pt idx="11">
                  <c:v>44284</c:v>
                </c:pt>
                <c:pt idx="12">
                  <c:v>44315</c:v>
                </c:pt>
                <c:pt idx="13">
                  <c:v>44342</c:v>
                </c:pt>
                <c:pt idx="14">
                  <c:v>44377</c:v>
                </c:pt>
                <c:pt idx="15">
                  <c:v>44405</c:v>
                </c:pt>
                <c:pt idx="16">
                  <c:v>44438</c:v>
                </c:pt>
                <c:pt idx="17">
                  <c:v>44465</c:v>
                </c:pt>
                <c:pt idx="18">
                  <c:v>44498</c:v>
                </c:pt>
                <c:pt idx="19">
                  <c:v>44529</c:v>
                </c:pt>
                <c:pt idx="20">
                  <c:v>44557</c:v>
                </c:pt>
                <c:pt idx="21">
                  <c:v>44587</c:v>
                </c:pt>
                <c:pt idx="22">
                  <c:v>44620</c:v>
                </c:pt>
                <c:pt idx="23">
                  <c:v>44648</c:v>
                </c:pt>
                <c:pt idx="24">
                  <c:v>44676</c:v>
                </c:pt>
                <c:pt idx="25">
                  <c:v>44712</c:v>
                </c:pt>
                <c:pt idx="26">
                  <c:v>44739</c:v>
                </c:pt>
              </c:numCache>
            </c:numRef>
          </c:cat>
          <c:val>
            <c:numRef>
              <c:f>Sheet1!$F$2:$F$28</c:f>
              <c:numCache>
                <c:formatCode>General</c:formatCode>
                <c:ptCount val="27"/>
                <c:pt idx="0">
                  <c:v>172</c:v>
                </c:pt>
                <c:pt idx="1">
                  <c:v>203</c:v>
                </c:pt>
                <c:pt idx="2">
                  <c:v>193</c:v>
                </c:pt>
                <c:pt idx="3">
                  <c:v>187</c:v>
                </c:pt>
                <c:pt idx="4">
                  <c:v>218</c:v>
                </c:pt>
                <c:pt idx="5">
                  <c:v>252</c:v>
                </c:pt>
                <c:pt idx="6">
                  <c:v>260</c:v>
                </c:pt>
                <c:pt idx="7">
                  <c:v>267</c:v>
                </c:pt>
                <c:pt idx="8">
                  <c:v>268</c:v>
                </c:pt>
                <c:pt idx="9">
                  <c:v>277</c:v>
                </c:pt>
                <c:pt idx="10">
                  <c:v>301</c:v>
                </c:pt>
                <c:pt idx="11">
                  <c:v>311</c:v>
                </c:pt>
                <c:pt idx="12">
                  <c:v>274</c:v>
                </c:pt>
                <c:pt idx="13">
                  <c:v>253</c:v>
                </c:pt>
                <c:pt idx="14">
                  <c:v>260</c:v>
                </c:pt>
                <c:pt idx="15">
                  <c:v>263</c:v>
                </c:pt>
                <c:pt idx="16">
                  <c:v>274</c:v>
                </c:pt>
                <c:pt idx="17">
                  <c:v>250</c:v>
                </c:pt>
                <c:pt idx="18">
                  <c:v>235</c:v>
                </c:pt>
                <c:pt idx="19">
                  <c:v>240</c:v>
                </c:pt>
                <c:pt idx="20">
                  <c:v>237</c:v>
                </c:pt>
                <c:pt idx="21">
                  <c:v>231</c:v>
                </c:pt>
                <c:pt idx="22">
                  <c:v>248</c:v>
                </c:pt>
                <c:pt idx="23">
                  <c:v>268</c:v>
                </c:pt>
                <c:pt idx="24">
                  <c:v>267</c:v>
                </c:pt>
                <c:pt idx="25">
                  <c:v>281</c:v>
                </c:pt>
                <c:pt idx="26">
                  <c:v>300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A01-47C4-9993-B816008FA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2011247"/>
        <c:axId val="1342014575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Family HH</c:v>
                      </c:pt>
                    </c:strCache>
                  </c:strRef>
                </c:tx>
                <c:spPr>
                  <a:ln w="34925" cap="rnd">
                    <a:solidFill>
                      <a:schemeClr val="accent3"/>
                    </a:solidFill>
                    <a:round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Sheet1!$A$2:$A$28</c15:sqref>
                        </c15:formulaRef>
                      </c:ext>
                    </c:extLst>
                    <c:numCache>
                      <c:formatCode>m/d/yyyy</c:formatCode>
                      <c:ptCount val="27"/>
                      <c:pt idx="0">
                        <c:v>43951</c:v>
                      </c:pt>
                      <c:pt idx="1">
                        <c:v>43979</c:v>
                      </c:pt>
                      <c:pt idx="2">
                        <c:v>44011</c:v>
                      </c:pt>
                      <c:pt idx="3">
                        <c:v>44041</c:v>
                      </c:pt>
                      <c:pt idx="4">
                        <c:v>44069</c:v>
                      </c:pt>
                      <c:pt idx="5">
                        <c:v>44102</c:v>
                      </c:pt>
                      <c:pt idx="6">
                        <c:v>44133</c:v>
                      </c:pt>
                      <c:pt idx="7">
                        <c:v>44165</c:v>
                      </c:pt>
                      <c:pt idx="8">
                        <c:v>44193</c:v>
                      </c:pt>
                      <c:pt idx="9">
                        <c:v>44224</c:v>
                      </c:pt>
                      <c:pt idx="10">
                        <c:v>44253</c:v>
                      </c:pt>
                      <c:pt idx="11">
                        <c:v>44284</c:v>
                      </c:pt>
                      <c:pt idx="12">
                        <c:v>44315</c:v>
                      </c:pt>
                      <c:pt idx="13">
                        <c:v>44342</c:v>
                      </c:pt>
                      <c:pt idx="14">
                        <c:v>44377</c:v>
                      </c:pt>
                      <c:pt idx="15">
                        <c:v>44405</c:v>
                      </c:pt>
                      <c:pt idx="16">
                        <c:v>44438</c:v>
                      </c:pt>
                      <c:pt idx="17">
                        <c:v>44465</c:v>
                      </c:pt>
                      <c:pt idx="18">
                        <c:v>44498</c:v>
                      </c:pt>
                      <c:pt idx="19">
                        <c:v>44529</c:v>
                      </c:pt>
                      <c:pt idx="20">
                        <c:v>44557</c:v>
                      </c:pt>
                      <c:pt idx="21">
                        <c:v>44587</c:v>
                      </c:pt>
                      <c:pt idx="22">
                        <c:v>44620</c:v>
                      </c:pt>
                      <c:pt idx="23">
                        <c:v>44648</c:v>
                      </c:pt>
                      <c:pt idx="24">
                        <c:v>44676</c:v>
                      </c:pt>
                      <c:pt idx="25">
                        <c:v>44712</c:v>
                      </c:pt>
                      <c:pt idx="26">
                        <c:v>44739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Sheet1!$D$2:$D$28</c15:sqref>
                        </c15:formulaRef>
                      </c:ext>
                    </c:extLst>
                    <c:numCache>
                      <c:formatCode>General</c:formatCode>
                      <c:ptCount val="27"/>
                      <c:pt idx="0">
                        <c:v>78</c:v>
                      </c:pt>
                      <c:pt idx="1">
                        <c:v>73</c:v>
                      </c:pt>
                      <c:pt idx="2">
                        <c:v>67</c:v>
                      </c:pt>
                      <c:pt idx="3">
                        <c:v>72</c:v>
                      </c:pt>
                      <c:pt idx="4">
                        <c:v>88</c:v>
                      </c:pt>
                      <c:pt idx="5">
                        <c:v>74</c:v>
                      </c:pt>
                      <c:pt idx="6">
                        <c:v>58</c:v>
                      </c:pt>
                      <c:pt idx="7">
                        <c:v>48</c:v>
                      </c:pt>
                      <c:pt idx="8">
                        <c:v>51</c:v>
                      </c:pt>
                      <c:pt idx="9">
                        <c:v>67</c:v>
                      </c:pt>
                      <c:pt idx="10">
                        <c:v>56</c:v>
                      </c:pt>
                      <c:pt idx="11">
                        <c:v>59</c:v>
                      </c:pt>
                      <c:pt idx="12">
                        <c:v>61</c:v>
                      </c:pt>
                      <c:pt idx="13">
                        <c:v>63</c:v>
                      </c:pt>
                      <c:pt idx="14">
                        <c:v>86</c:v>
                      </c:pt>
                      <c:pt idx="15">
                        <c:v>91</c:v>
                      </c:pt>
                      <c:pt idx="16">
                        <c:v>90</c:v>
                      </c:pt>
                      <c:pt idx="17">
                        <c:v>111</c:v>
                      </c:pt>
                      <c:pt idx="18">
                        <c:v>112</c:v>
                      </c:pt>
                      <c:pt idx="19">
                        <c:v>118</c:v>
                      </c:pt>
                      <c:pt idx="20">
                        <c:v>116</c:v>
                      </c:pt>
                      <c:pt idx="21">
                        <c:v>103</c:v>
                      </c:pt>
                      <c:pt idx="22">
                        <c:v>94</c:v>
                      </c:pt>
                      <c:pt idx="23">
                        <c:v>114</c:v>
                      </c:pt>
                      <c:pt idx="24">
                        <c:v>115</c:v>
                      </c:pt>
                      <c:pt idx="25">
                        <c:v>120</c:v>
                      </c:pt>
                      <c:pt idx="26">
                        <c:v>143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8A01-47C4-9993-B816008FAE89}"/>
                  </c:ext>
                </c:extLst>
              </c15:ser>
            </c15:filteredLineSeries>
          </c:ext>
        </c:extLst>
      </c:lineChart>
      <c:dateAx>
        <c:axId val="1342011247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014575"/>
        <c:crosses val="autoZero"/>
        <c:auto val="1"/>
        <c:lblOffset val="100"/>
        <c:baseTimeUnit val="days"/>
      </c:dateAx>
      <c:valAx>
        <c:axId val="1342014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011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8/3/2022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mac.ces@mesh-mn.org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SMAC Community Workshop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August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B88CE-D4C8-1713-2DE5-7384D7AA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502F6-4609-58A6-B5E4-206C5925E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SMAC News</a:t>
            </a:r>
          </a:p>
          <a:p>
            <a:r>
              <a:rPr lang="en-US" dirty="0"/>
              <a:t>Quick data review</a:t>
            </a:r>
          </a:p>
          <a:p>
            <a:r>
              <a:rPr lang="en-US" dirty="0"/>
              <a:t>Presentation from Vicki Illa</a:t>
            </a:r>
          </a:p>
          <a:p>
            <a:r>
              <a:rPr lang="en-US" dirty="0"/>
              <a:t>Breakouts:</a:t>
            </a:r>
          </a:p>
          <a:p>
            <a:pPr marL="685800" lvl="1" indent="-457200"/>
            <a:r>
              <a:rPr lang="en-US" dirty="0"/>
              <a:t>Further discussion on DV</a:t>
            </a:r>
          </a:p>
          <a:p>
            <a:pPr marL="685800" lvl="1" indent="-457200"/>
            <a:r>
              <a:rPr lang="en-US" dirty="0"/>
              <a:t>HMIS help</a:t>
            </a:r>
          </a:p>
          <a:p>
            <a:pPr marL="685800" lvl="1" indent="-457200"/>
            <a:r>
              <a:rPr lang="en-US" dirty="0"/>
              <a:t>What is SMAC?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3D819-371B-50F5-58C5-B5C5B4F7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8/4/2022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64318-B34D-176E-82F6-E4C8296B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SMAC Community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3526B-2267-F20F-A3E5-07B261DB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1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F6141-A751-CFF7-C3B1-BE04EA87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SMAC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E8498-6ECA-DC17-77CD-4E816044A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 has moved over to MESH!</a:t>
            </a:r>
          </a:p>
          <a:p>
            <a:pPr lvl="1"/>
            <a:r>
              <a:rPr lang="en-US" dirty="0"/>
              <a:t>New contact information: </a:t>
            </a:r>
            <a:r>
              <a:rPr lang="en-US" dirty="0">
                <a:hlinkClick r:id="rId2"/>
              </a:rPr>
              <a:t>smac.ces@mesh-mn.org</a:t>
            </a:r>
            <a:endParaRPr lang="en-US" dirty="0"/>
          </a:p>
          <a:p>
            <a:r>
              <a:rPr lang="en-US" dirty="0"/>
              <a:t>HUD Notice of Funding Opportunity is out!</a:t>
            </a:r>
          </a:p>
          <a:p>
            <a:pPr lvl="1"/>
            <a:r>
              <a:rPr lang="en-US" dirty="0"/>
              <a:t>Reallocated funding available</a:t>
            </a:r>
          </a:p>
          <a:p>
            <a:pPr lvl="1"/>
            <a:r>
              <a:rPr lang="en-US" dirty="0"/>
              <a:t>DV Bonus funding available</a:t>
            </a:r>
          </a:p>
          <a:p>
            <a:r>
              <a:rPr lang="en-US" dirty="0"/>
              <a:t>HUD Special NOFO is also out!</a:t>
            </a:r>
          </a:p>
          <a:p>
            <a:pPr lvl="1"/>
            <a:r>
              <a:rPr lang="en-US" dirty="0"/>
              <a:t>NEW money for new projects!</a:t>
            </a:r>
          </a:p>
          <a:p>
            <a:pPr lvl="1"/>
            <a:r>
              <a:rPr lang="en-US" dirty="0"/>
              <a:t>3 years of funding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36D13-D983-D35C-E550-078BFBAF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69E15-302A-F816-3C63-748A0D5CB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E5439-57E0-65B4-E54D-EFD25C31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78514DD-3FC6-4AEF-9C9C-057CF64C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308" y="365125"/>
            <a:ext cx="5809527" cy="1325563"/>
          </a:xfrm>
        </p:spPr>
        <p:txBody>
          <a:bodyPr/>
          <a:lstStyle/>
          <a:p>
            <a:r>
              <a:rPr lang="en-US" dirty="0"/>
              <a:t>Point-in-time Priority Pool Trends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B55F5DE-D801-496C-806A-73E6EF45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9/3/20XX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B6754F1-BBB9-45C3-8F76-FA0E19B7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7FB0EFA-9228-4C2B-BC70-5B5C9377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6AEE764D-3AF9-4426-A7B6-7477E41B64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859037"/>
              </p:ext>
            </p:extLst>
          </p:nvPr>
        </p:nvGraphicFramePr>
        <p:xfrm>
          <a:off x="1179513" y="1911350"/>
          <a:ext cx="9829800" cy="385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921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8260B10-25FE-445D-A9FD-06B618F1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Households in Priority Pool  7/21-6/22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CC90B11-F535-4D7C-84A3-2CF98B9D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9/3/20XX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4CB8358-5219-419E-B50C-A279EA3E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8A5B9DFF-1E65-43C9-B2DE-90CD91DF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E741871-835E-9F67-7725-D0C4B336A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774134"/>
              </p:ext>
            </p:extLst>
          </p:nvPr>
        </p:nvGraphicFramePr>
        <p:xfrm>
          <a:off x="1179513" y="1911350"/>
          <a:ext cx="98298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159">
                  <a:extLst>
                    <a:ext uri="{9D8B030D-6E8A-4147-A177-3AD203B41FA5}">
                      <a16:colId xmlns:a16="http://schemas.microsoft.com/office/drawing/2014/main" val="2314764011"/>
                    </a:ext>
                  </a:extLst>
                </a:gridCol>
                <a:gridCol w="2894201">
                  <a:extLst>
                    <a:ext uri="{9D8B030D-6E8A-4147-A177-3AD203B41FA5}">
                      <a16:colId xmlns:a16="http://schemas.microsoft.com/office/drawing/2014/main" val="1160493517"/>
                    </a:ext>
                  </a:extLst>
                </a:gridCol>
                <a:gridCol w="3140440">
                  <a:extLst>
                    <a:ext uri="{9D8B030D-6E8A-4147-A177-3AD203B41FA5}">
                      <a16:colId xmlns:a16="http://schemas.microsoft.com/office/drawing/2014/main" val="1931186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Household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Average Days in 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8930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Adults without children 25+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0598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/>
                        <a:t>Families 25+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85839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/>
                        <a:t>Youth without children 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63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Families 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926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Grand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55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95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8690-AF38-07C2-5D9D-1730C908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Households in the Priority Pool 7/21-6/22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5364E52-658F-6816-3191-D2885C120B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599487"/>
              </p:ext>
            </p:extLst>
          </p:nvPr>
        </p:nvGraphicFramePr>
        <p:xfrm>
          <a:off x="1179513" y="1911350"/>
          <a:ext cx="98298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59619990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7511118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160043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Average Days in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Total Households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405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American Indian or Alaska Native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2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969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Black or African 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357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Don’t know/Refused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Missing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19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Multiple Races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656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837799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80720-9FB4-74C5-CE12-545238B7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53779-D1E1-4086-9D20-89B804D3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BDF16-F4F3-E974-1590-DE673058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9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F4696-447E-EBA2-9D2A-89293E1E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Adults without children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82F11-7FC9-7D2A-6D4A-5A6501258A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Adults without children wait the longest</a:t>
            </a:r>
          </a:p>
          <a:p>
            <a:endParaRPr lang="en-US" dirty="0"/>
          </a:p>
          <a:p>
            <a:r>
              <a:rPr lang="en-US" dirty="0"/>
              <a:t>BIPOC adults without children wait even longer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4151D7D-0F02-28C6-F600-3062E8A8A0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7850199"/>
              </p:ext>
            </p:extLst>
          </p:nvPr>
        </p:nvGraphicFramePr>
        <p:xfrm>
          <a:off x="6172200" y="1825625"/>
          <a:ext cx="5181600" cy="435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2029156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742885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953478683"/>
                    </a:ext>
                  </a:extLst>
                </a:gridCol>
              </a:tblGrid>
              <a:tr h="1026864">
                <a:tc>
                  <a:txBody>
                    <a:bodyPr/>
                    <a:lstStyle/>
                    <a:p>
                      <a:r>
                        <a:rPr lang="en-US" dirty="0"/>
                        <a:t>Single 25+ HHs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days in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HHs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429051"/>
                  </a:ext>
                </a:extLst>
              </a:tr>
              <a:tr h="62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American Indian or Alaska Native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052466"/>
                  </a:ext>
                </a:extLst>
              </a:tr>
              <a:tr h="41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Asian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152223"/>
                  </a:ext>
                </a:extLst>
              </a:tr>
              <a:tr h="626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Black or African-American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530450"/>
                  </a:ext>
                </a:extLst>
              </a:tr>
              <a:tr h="41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Don't Know/Refused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12918"/>
                  </a:ext>
                </a:extLst>
              </a:tr>
              <a:tr h="416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Missing Information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15051"/>
                  </a:ext>
                </a:extLst>
              </a:tr>
              <a:tr h="410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 panose="020B0604020202020204" pitchFamily="34" charset="0"/>
                        </a:rPr>
                        <a:t>Multiple Races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873308"/>
                  </a:ext>
                </a:extLst>
              </a:tr>
              <a:tr h="410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White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8052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F2B9D-51C7-EE50-65CB-C3C7D7E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E7EBA-D28A-8754-8386-971F35A4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4A460-2BD2-4964-300E-6051CF8D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91325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c90d20-9f0e-4f34-a1f3-e942bef13ddd">
      <Terms xmlns="http://schemas.microsoft.com/office/infopath/2007/PartnerControls"/>
    </lcf76f155ced4ddcb4097134ff3c332f>
    <TaxCatchAll xmlns="8f75e13e-6573-4a7a-aec4-43999b64a4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A1D501A10454BB0C55058358DE1AB" ma:contentTypeVersion="10" ma:contentTypeDescription="Create a new document." ma:contentTypeScope="" ma:versionID="ab93c9dbf58f2f490eea92e53fb6cc6e">
  <xsd:schema xmlns:xsd="http://www.w3.org/2001/XMLSchema" xmlns:xs="http://www.w3.org/2001/XMLSchema" xmlns:p="http://schemas.microsoft.com/office/2006/metadata/properties" xmlns:ns2="73c90d20-9f0e-4f34-a1f3-e942bef13ddd" xmlns:ns3="8f75e13e-6573-4a7a-aec4-43999b64a410" targetNamespace="http://schemas.microsoft.com/office/2006/metadata/properties" ma:root="true" ma:fieldsID="22ccf27d888029e5cd688970c80850d3" ns2:_="" ns3:_="">
    <xsd:import namespace="73c90d20-9f0e-4f34-a1f3-e942bef13ddd"/>
    <xsd:import namespace="8f75e13e-6573-4a7a-aec4-43999b64a4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90d20-9f0e-4f34-a1f3-e942bef13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0ec9735-2ba8-4a9e-995e-1924895de2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5e13e-6573-4a7a-aec4-43999b64a41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7a3961a-9260-4386-8223-c2a8f988b8b9}" ma:internalName="TaxCatchAll" ma:showField="CatchAllData" ma:web="8f75e13e-6573-4a7a-aec4-43999b64a4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73c90d20-9f0e-4f34-a1f3-e942bef13ddd"/>
    <ds:schemaRef ds:uri="8f75e13e-6573-4a7a-aec4-43999b64a410"/>
  </ds:schemaRefs>
</ds:datastoreItem>
</file>

<file path=customXml/itemProps3.xml><?xml version="1.0" encoding="utf-8"?>
<ds:datastoreItem xmlns:ds="http://schemas.openxmlformats.org/officeDocument/2006/customXml" ds:itemID="{E63A74EC-E426-40D3-BE2F-4A2E8671B6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c90d20-9f0e-4f34-a1f3-e942bef13ddd"/>
    <ds:schemaRef ds:uri="8f75e13e-6573-4a7a-aec4-43999b64a4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{9F30073D-5C91-446B-A1F1-A62E7F28037F}tf78504181_win32</Template>
  <TotalTime>8250</TotalTime>
  <Words>254</Words>
  <Application>Microsoft Office PowerPoint</Application>
  <PresentationFormat>Widescreen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Tw Cen MT</vt:lpstr>
      <vt:lpstr>ShapesVTI</vt:lpstr>
      <vt:lpstr>SMAC Community Workshop</vt:lpstr>
      <vt:lpstr>Agenda</vt:lpstr>
      <vt:lpstr>SMAC News</vt:lpstr>
      <vt:lpstr>Point-in-time Priority Pool Trends</vt:lpstr>
      <vt:lpstr>Households in Priority Pool  7/21-6/22</vt:lpstr>
      <vt:lpstr>Households in the Priority Pool 7/21-6/22</vt:lpstr>
      <vt:lpstr>Adults without children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SMAC Priorities</dc:title>
  <dc:creator>Liz Moen</dc:creator>
  <cp:lastModifiedBy>Liz Moen</cp:lastModifiedBy>
  <cp:revision>2</cp:revision>
  <dcterms:created xsi:type="dcterms:W3CDTF">2022-07-14T21:45:46Z</dcterms:created>
  <dcterms:modified xsi:type="dcterms:W3CDTF">2022-08-04T17:31:37Z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0x0101004F2A1D501A10454BB0C55058358DE1AB</vt:lpwstr>
  </property>
  <property fmtid="{D5CDD505-2E9C-101B-9397-08002B2CF9AE}" pid="3" name="MediaServiceImageTags">
    <vt:lpwstr/>
  </property>
</Properties>
</file>