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M44x/H8hrxn5tYBDYiuFbeBum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enturyGothic-regular.fntdata"/><Relationship Id="rId14" Type="http://schemas.openxmlformats.org/officeDocument/2006/relationships/slide" Target="slides/slide10.xml"/><Relationship Id="rId17" Type="http://schemas.openxmlformats.org/officeDocument/2006/relationships/font" Target="fonts/CenturyGothic-italic.fntdata"/><Relationship Id="rId16" Type="http://schemas.openxmlformats.org/officeDocument/2006/relationships/font" Target="fonts/CenturyGothic-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CenturyGothic-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720bfda6a2_0_6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20bfda6a2_0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720bfda6a2_0_4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720bfda6a2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7f6fc2a382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7f6fc2a38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f6fc2a38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7f6fc2a382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There was a lot of planning that happened before SMAC became SMAC.  I am not going to go into the nitty gritty details of how it all happened but wanted to give you a rough time line so you can understand our history.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four regions that now make up SMAC, Scott/Carver, Anoka, Washington, and Dakota, all operated as separate CoCs from 2003 to 2009.</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2009, as a step towards full consolidation, Scott/Carver and Washington merged (forming Scarvington) and Dakota and Anoka merged (Danoka).  This step was needed to protect funding that would have been lost if all regions merged at the same time.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merger into a 5 county CoC (SMAC) in 2011 was negotiated with a compromise in the by-laws to keep decision making at the local housing collaborative level, such as the local housing coalitions. Typically recommendations and motions for action were formulated at the SMAC level and forwarded to the local housing coalition level for approval.   Changes to the SMAC by-laws and local coalition by-laws were required in order to move the decision making to the regional CoC level and meet the requirements of HEARTH.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2014 the decision was made to shift the voting power from the local coalition groups to the Governing Board.  That is the current structure.</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In 2015 the Central Coordinator position was funded. </a:t>
            </a:r>
            <a:endParaRPr/>
          </a:p>
          <a:p>
            <a:pPr indent="0" lvl="0" marL="0" rtl="0" algn="l">
              <a:spcBef>
                <a:spcPts val="0"/>
              </a:spcBef>
              <a:spcAft>
                <a:spcPts val="0"/>
              </a:spcAft>
              <a:buNone/>
            </a:pPr>
            <a:r>
              <a:t/>
            </a:r>
            <a:endParaRPr/>
          </a:p>
        </p:txBody>
      </p:sp>
      <p:sp>
        <p:nvSpPr>
          <p:cNvPr id="278" name="Google Shape;278;g7f6fc2a382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720bfda6a2_0_6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720bfda6a2_0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g720bfda6a2_0_6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720bfda6a2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720bfda6a2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720bfda6a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720bfda6a2_0_1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720bfda6a2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2" name="Shape 22"/>
        <p:cNvGrpSpPr/>
        <p:nvPr/>
      </p:nvGrpSpPr>
      <p:grpSpPr>
        <a:xfrm>
          <a:off x="0" y="0"/>
          <a:ext cx="0" cy="0"/>
          <a:chOff x="0" y="0"/>
          <a:chExt cx="0" cy="0"/>
        </a:xfrm>
      </p:grpSpPr>
      <p:grpSp>
        <p:nvGrpSpPr>
          <p:cNvPr id="23" name="Google Shape;23;p10"/>
          <p:cNvGrpSpPr/>
          <p:nvPr/>
        </p:nvGrpSpPr>
        <p:grpSpPr>
          <a:xfrm>
            <a:off x="0" y="0"/>
            <a:ext cx="12192000" cy="6858000"/>
            <a:chOff x="0" y="0"/>
            <a:chExt cx="12192000" cy="6858000"/>
          </a:xfrm>
        </p:grpSpPr>
        <p:sp>
          <p:nvSpPr>
            <p:cNvPr id="24" name="Google Shape;24;p1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6" name="Google Shape;26;p10"/>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28" name="Google Shape;28;p10"/>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0"/>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20" name="Shape 120"/>
        <p:cNvGrpSpPr/>
        <p:nvPr/>
      </p:nvGrpSpPr>
      <p:grpSpPr>
        <a:xfrm>
          <a:off x="0" y="0"/>
          <a:ext cx="0" cy="0"/>
          <a:chOff x="0" y="0"/>
          <a:chExt cx="0" cy="0"/>
        </a:xfrm>
      </p:grpSpPr>
      <p:grpSp>
        <p:nvGrpSpPr>
          <p:cNvPr id="121" name="Google Shape;121;p19"/>
          <p:cNvGrpSpPr/>
          <p:nvPr/>
        </p:nvGrpSpPr>
        <p:grpSpPr>
          <a:xfrm>
            <a:off x="0" y="0"/>
            <a:ext cx="12192000" cy="6858000"/>
            <a:chOff x="0" y="0"/>
            <a:chExt cx="12192000" cy="6858000"/>
          </a:xfrm>
        </p:grpSpPr>
        <p:sp>
          <p:nvSpPr>
            <p:cNvPr id="122" name="Google Shape;122;p1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0" name="Google Shape;130;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1" name="Google Shape;131;p19"/>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33" name="Google Shape;133;p19"/>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4" name="Google Shape;134;p1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138" name="Shape 138"/>
        <p:cNvGrpSpPr/>
        <p:nvPr/>
      </p:nvGrpSpPr>
      <p:grpSpPr>
        <a:xfrm>
          <a:off x="0" y="0"/>
          <a:ext cx="0" cy="0"/>
          <a:chOff x="0" y="0"/>
          <a:chExt cx="0" cy="0"/>
        </a:xfrm>
      </p:grpSpPr>
      <p:grpSp>
        <p:nvGrpSpPr>
          <p:cNvPr id="139" name="Google Shape;139;p20"/>
          <p:cNvGrpSpPr/>
          <p:nvPr/>
        </p:nvGrpSpPr>
        <p:grpSpPr>
          <a:xfrm>
            <a:off x="0" y="0"/>
            <a:ext cx="12192000" cy="6858000"/>
            <a:chOff x="0" y="0"/>
            <a:chExt cx="12192000" cy="6858000"/>
          </a:xfrm>
        </p:grpSpPr>
        <p:sp>
          <p:nvSpPr>
            <p:cNvPr id="140" name="Google Shape;140;p2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0"/>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48" name="Google Shape;148;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9" name="Google Shape;149;p20"/>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1" name="Google Shape;151;p2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155" name="Shape 155"/>
        <p:cNvGrpSpPr/>
        <p:nvPr/>
      </p:nvGrpSpPr>
      <p:grpSpPr>
        <a:xfrm>
          <a:off x="0" y="0"/>
          <a:ext cx="0" cy="0"/>
          <a:chOff x="0" y="0"/>
          <a:chExt cx="0" cy="0"/>
        </a:xfrm>
      </p:grpSpPr>
      <p:grpSp>
        <p:nvGrpSpPr>
          <p:cNvPr id="156" name="Google Shape;156;p21"/>
          <p:cNvGrpSpPr/>
          <p:nvPr/>
        </p:nvGrpSpPr>
        <p:grpSpPr>
          <a:xfrm>
            <a:off x="0" y="0"/>
            <a:ext cx="12192000" cy="6858000"/>
            <a:chOff x="0" y="0"/>
            <a:chExt cx="12192000" cy="6858000"/>
          </a:xfrm>
        </p:grpSpPr>
        <p:sp>
          <p:nvSpPr>
            <p:cNvPr id="157" name="Google Shape;157;p2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5" name="Google Shape;165;p2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6" name="Google Shape;166;p21"/>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67" name="Google Shape;167;p21"/>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9600" u="none" cap="none" strike="noStrike">
                <a:solidFill>
                  <a:srgbClr val="EE52A4"/>
                </a:solidFill>
                <a:latin typeface="Arial"/>
                <a:ea typeface="Arial"/>
                <a:cs typeface="Arial"/>
                <a:sym typeface="Arial"/>
              </a:rPr>
              <a:t>”</a:t>
            </a:r>
            <a:endParaRPr/>
          </a:p>
        </p:txBody>
      </p:sp>
      <p:sp>
        <p:nvSpPr>
          <p:cNvPr id="168" name="Google Shape;168;p21"/>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1"/>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0" name="Google Shape;170;p21"/>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1" name="Google Shape;171;p2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175" name="Shape 175"/>
        <p:cNvGrpSpPr/>
        <p:nvPr/>
      </p:nvGrpSpPr>
      <p:grpSpPr>
        <a:xfrm>
          <a:off x="0" y="0"/>
          <a:ext cx="0" cy="0"/>
          <a:chOff x="0" y="0"/>
          <a:chExt cx="0" cy="0"/>
        </a:xfrm>
      </p:grpSpPr>
      <p:grpSp>
        <p:nvGrpSpPr>
          <p:cNvPr id="176" name="Google Shape;176;p22"/>
          <p:cNvGrpSpPr/>
          <p:nvPr/>
        </p:nvGrpSpPr>
        <p:grpSpPr>
          <a:xfrm>
            <a:off x="0" y="0"/>
            <a:ext cx="12192000" cy="6858000"/>
            <a:chOff x="0" y="0"/>
            <a:chExt cx="12192000" cy="6858000"/>
          </a:xfrm>
        </p:grpSpPr>
        <p:sp>
          <p:nvSpPr>
            <p:cNvPr id="177" name="Google Shape;177;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5" name="Google Shape;185;p2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6" name="Google Shape;186;p22"/>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2"/>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88" name="Google Shape;188;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2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2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92" name="Shape 192"/>
        <p:cNvGrpSpPr/>
        <p:nvPr/>
      </p:nvGrpSpPr>
      <p:grpSpPr>
        <a:xfrm>
          <a:off x="0" y="0"/>
          <a:ext cx="0" cy="0"/>
          <a:chOff x="0" y="0"/>
          <a:chExt cx="0" cy="0"/>
        </a:xfrm>
      </p:grpSpPr>
      <p:sp>
        <p:nvSpPr>
          <p:cNvPr id="193" name="Google Shape;193;p23"/>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3"/>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5" name="Google Shape;195;p23"/>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6" name="Google Shape;196;p23"/>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7" name="Google Shape;197;p23"/>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98" name="Google Shape;198;p23"/>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23"/>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0" name="Google Shape;200;p23"/>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1" name="Google Shape;201;p23"/>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2" name="Google Shape;202;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05" name="Shape 205"/>
        <p:cNvGrpSpPr/>
        <p:nvPr/>
      </p:nvGrpSpPr>
      <p:grpSpPr>
        <a:xfrm>
          <a:off x="0" y="0"/>
          <a:ext cx="0" cy="0"/>
          <a:chOff x="0" y="0"/>
          <a:chExt cx="0" cy="0"/>
        </a:xfrm>
      </p:grpSpPr>
      <p:sp>
        <p:nvSpPr>
          <p:cNvPr id="206" name="Google Shape;206;p24"/>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24"/>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8" name="Google Shape;208;p24"/>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09" name="Google Shape;209;p24"/>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0" name="Google Shape;210;p24"/>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1" name="Google Shape;211;p24"/>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2" name="Google Shape;212;p24"/>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3" name="Google Shape;213;p24"/>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4" name="Google Shape;214;p24"/>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215" name="Google Shape;215;p24"/>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16" name="Google Shape;216;p24"/>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17" name="Google Shape;217;p24"/>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18" name="Google Shape;218;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24"/>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21" name="Shape 221"/>
        <p:cNvGrpSpPr/>
        <p:nvPr/>
      </p:nvGrpSpPr>
      <p:grpSpPr>
        <a:xfrm>
          <a:off x="0" y="0"/>
          <a:ext cx="0" cy="0"/>
          <a:chOff x="0" y="0"/>
          <a:chExt cx="0" cy="0"/>
        </a:xfrm>
      </p:grpSpPr>
      <p:sp>
        <p:nvSpPr>
          <p:cNvPr id="222" name="Google Shape;222;p25"/>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25"/>
          <p:cNvSpPr txBox="1"/>
          <p:nvPr>
            <p:ph idx="1" type="body"/>
          </p:nvPr>
        </p:nvSpPr>
        <p:spPr>
          <a:xfrm rot="5400000">
            <a:off x="3859634" y="-101180"/>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4" name="Google Shape;224;p25"/>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27" name="Shape 227"/>
        <p:cNvGrpSpPr/>
        <p:nvPr/>
      </p:nvGrpSpPr>
      <p:grpSpPr>
        <a:xfrm>
          <a:off x="0" y="0"/>
          <a:ext cx="0" cy="0"/>
          <a:chOff x="0" y="0"/>
          <a:chExt cx="0" cy="0"/>
        </a:xfrm>
      </p:grpSpPr>
      <p:grpSp>
        <p:nvGrpSpPr>
          <p:cNvPr id="228" name="Google Shape;228;p26"/>
          <p:cNvGrpSpPr/>
          <p:nvPr/>
        </p:nvGrpSpPr>
        <p:grpSpPr>
          <a:xfrm>
            <a:off x="0" y="0"/>
            <a:ext cx="12192000" cy="6858000"/>
            <a:chOff x="0" y="0"/>
            <a:chExt cx="12192000" cy="6858000"/>
          </a:xfrm>
        </p:grpSpPr>
        <p:sp>
          <p:nvSpPr>
            <p:cNvPr id="229" name="Google Shape;229;p2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6"/>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8" name="Google Shape;238;p2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9" name="Google Shape;239;p26"/>
          <p:cNvSpPr txBox="1"/>
          <p:nvPr>
            <p:ph type="title"/>
          </p:nvPr>
        </p:nvSpPr>
        <p:spPr>
          <a:xfrm rot="5400000">
            <a:off x="6915922" y="2947779"/>
            <a:ext cx="4748590"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26"/>
          <p:cNvSpPr txBox="1"/>
          <p:nvPr>
            <p:ph idx="1" type="body"/>
          </p:nvPr>
        </p:nvSpPr>
        <p:spPr>
          <a:xfrm rot="5400000">
            <a:off x="1908671"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1" name="Google Shape;241;p26"/>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2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2" name="Shape 32"/>
        <p:cNvGrpSpPr/>
        <p:nvPr/>
      </p:nvGrpSpPr>
      <p:grpSpPr>
        <a:xfrm>
          <a:off x="0" y="0"/>
          <a:ext cx="0" cy="0"/>
          <a:chOff x="0" y="0"/>
          <a:chExt cx="0" cy="0"/>
        </a:xfrm>
      </p:grpSpPr>
      <p:sp>
        <p:nvSpPr>
          <p:cNvPr id="33" name="Google Shape;33;p1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5" name="Google Shape;35;p1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8" name="Shape 38"/>
        <p:cNvGrpSpPr/>
        <p:nvPr/>
      </p:nvGrpSpPr>
      <p:grpSpPr>
        <a:xfrm>
          <a:off x="0" y="0"/>
          <a:ext cx="0" cy="0"/>
          <a:chOff x="0" y="0"/>
          <a:chExt cx="0" cy="0"/>
        </a:xfrm>
      </p:grpSpPr>
      <p:grpSp>
        <p:nvGrpSpPr>
          <p:cNvPr id="39" name="Google Shape;39;p12"/>
          <p:cNvGrpSpPr/>
          <p:nvPr/>
        </p:nvGrpSpPr>
        <p:grpSpPr>
          <a:xfrm>
            <a:off x="0" y="0"/>
            <a:ext cx="12192000" cy="6858000"/>
            <a:chOff x="0" y="0"/>
            <a:chExt cx="12192000" cy="6858000"/>
          </a:xfrm>
        </p:grpSpPr>
        <p:sp>
          <p:nvSpPr>
            <p:cNvPr id="40" name="Google Shape;40;p1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2"/>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2"/>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 name="Google Shape;48;p12"/>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0" name="Google Shape;50;p12"/>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2"/>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52" name="Google Shape;52;p1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6" name="Shape 56"/>
        <p:cNvGrpSpPr/>
        <p:nvPr/>
      </p:nvGrpSpPr>
      <p:grpSpPr>
        <a:xfrm>
          <a:off x="0" y="0"/>
          <a:ext cx="0" cy="0"/>
          <a:chOff x="0" y="0"/>
          <a:chExt cx="0" cy="0"/>
        </a:xfrm>
      </p:grpSpPr>
      <p:sp>
        <p:nvSpPr>
          <p:cNvPr id="57" name="Google Shape;57;p1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3"/>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9" name="Google Shape;59;p13"/>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0" name="Google Shape;60;p1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3" name="Shape 63"/>
        <p:cNvGrpSpPr/>
        <p:nvPr/>
      </p:nvGrpSpPr>
      <p:grpSpPr>
        <a:xfrm>
          <a:off x="0" y="0"/>
          <a:ext cx="0" cy="0"/>
          <a:chOff x="0" y="0"/>
          <a:chExt cx="0" cy="0"/>
        </a:xfrm>
      </p:grpSpPr>
      <p:sp>
        <p:nvSpPr>
          <p:cNvPr id="64" name="Google Shape;64;p1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4"/>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6" name="Google Shape;66;p14"/>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7" name="Google Shape;67;p14"/>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8" name="Google Shape;68;p14"/>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69" name="Google Shape;69;p1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1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77" name="Shape 77"/>
        <p:cNvGrpSpPr/>
        <p:nvPr/>
      </p:nvGrpSpPr>
      <p:grpSpPr>
        <a:xfrm>
          <a:off x="0" y="0"/>
          <a:ext cx="0" cy="0"/>
          <a:chOff x="0" y="0"/>
          <a:chExt cx="0" cy="0"/>
        </a:xfrm>
      </p:grpSpPr>
      <p:sp>
        <p:nvSpPr>
          <p:cNvPr id="78" name="Google Shape;78;p1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82" name="Shape 82"/>
        <p:cNvGrpSpPr/>
        <p:nvPr/>
      </p:nvGrpSpPr>
      <p:grpSpPr>
        <a:xfrm>
          <a:off x="0" y="0"/>
          <a:ext cx="0" cy="0"/>
          <a:chOff x="0" y="0"/>
          <a:chExt cx="0" cy="0"/>
        </a:xfrm>
      </p:grpSpPr>
      <p:grpSp>
        <p:nvGrpSpPr>
          <p:cNvPr id="83" name="Google Shape;83;p17"/>
          <p:cNvGrpSpPr/>
          <p:nvPr/>
        </p:nvGrpSpPr>
        <p:grpSpPr>
          <a:xfrm>
            <a:off x="0" y="0"/>
            <a:ext cx="12192000" cy="6858000"/>
            <a:chOff x="0" y="0"/>
            <a:chExt cx="12192000" cy="6858000"/>
          </a:xfrm>
        </p:grpSpPr>
        <p:sp>
          <p:nvSpPr>
            <p:cNvPr id="84" name="Google Shape;84;p1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3" name="Google Shape;93;p1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4" name="Google Shape;94;p17"/>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7"/>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6" name="Google Shape;96;p17"/>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7" name="Google Shape;97;p1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01" name="Shape 101"/>
        <p:cNvGrpSpPr/>
        <p:nvPr/>
      </p:nvGrpSpPr>
      <p:grpSpPr>
        <a:xfrm>
          <a:off x="0" y="0"/>
          <a:ext cx="0" cy="0"/>
          <a:chOff x="0" y="0"/>
          <a:chExt cx="0" cy="0"/>
        </a:xfrm>
      </p:grpSpPr>
      <p:grpSp>
        <p:nvGrpSpPr>
          <p:cNvPr id="102" name="Google Shape;102;p18"/>
          <p:cNvGrpSpPr/>
          <p:nvPr/>
        </p:nvGrpSpPr>
        <p:grpSpPr>
          <a:xfrm>
            <a:off x="0" y="0"/>
            <a:ext cx="12192000" cy="6858000"/>
            <a:chOff x="0" y="0"/>
            <a:chExt cx="12192000" cy="6858000"/>
          </a:xfrm>
        </p:grpSpPr>
        <p:sp>
          <p:nvSpPr>
            <p:cNvPr id="103" name="Google Shape;103;p1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2" name="Google Shape;112;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3" name="Google Shape;113;p18"/>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8"/>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Century Gothic"/>
                <a:ea typeface="Century Gothic"/>
                <a:cs typeface="Century Gothic"/>
                <a:sym typeface="Century Gothic"/>
              </a:defRPr>
            </a:lvl9pPr>
          </a:lstStyle>
          <a:p/>
        </p:txBody>
      </p:sp>
      <p:sp>
        <p:nvSpPr>
          <p:cNvPr id="115" name="Google Shape;115;p18"/>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16" name="Google Shape;116;p1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grpSp>
        <p:nvGrpSpPr>
          <p:cNvPr id="6" name="Google Shape;6;p9"/>
          <p:cNvGrpSpPr/>
          <p:nvPr/>
        </p:nvGrpSpPr>
        <p:grpSpPr>
          <a:xfrm>
            <a:off x="0" y="0"/>
            <a:ext cx="12192000" cy="6858000"/>
            <a:chOff x="0" y="0"/>
            <a:chExt cx="12192000" cy="6858000"/>
          </a:xfrm>
        </p:grpSpPr>
        <p:sp>
          <p:nvSpPr>
            <p:cNvPr id="7" name="Google Shape;7;p9"/>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9"/>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9"/>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9"/>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9"/>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9"/>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9"/>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7" name="Google Shape;17;p9"/>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18" name="Google Shape;18;p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9" name="Google Shape;19;p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0" name="Google Shape;20;p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US"/>
              <a:t>SMAC</a:t>
            </a:r>
            <a:endParaRPr/>
          </a:p>
        </p:txBody>
      </p:sp>
      <p:sp>
        <p:nvSpPr>
          <p:cNvPr id="250" name="Google Shape;250;p1"/>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US"/>
              <a:t>AN INTRODUCTION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g720bfda6a2_0_656"/>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How does SMAC matter to me?</a:t>
            </a:r>
            <a:endParaRPr/>
          </a:p>
        </p:txBody>
      </p:sp>
      <p:sp>
        <p:nvSpPr>
          <p:cNvPr id="326" name="Google Shape;326;g720bfda6a2_0_656"/>
          <p:cNvSpPr txBox="1"/>
          <p:nvPr>
            <p:ph idx="1" type="body"/>
          </p:nvPr>
        </p:nvSpPr>
        <p:spPr>
          <a:xfrm>
            <a:off x="1154954" y="2603500"/>
            <a:ext cx="8825700" cy="34164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lang="en-US"/>
              <a:t>ALL data you enter into HMIS matters!</a:t>
            </a:r>
            <a:endParaRPr/>
          </a:p>
          <a:p>
            <a:pPr indent="-285750" lvl="1" marL="742950" rtl="0" algn="l">
              <a:spcBef>
                <a:spcPts val="1000"/>
              </a:spcBef>
              <a:spcAft>
                <a:spcPts val="0"/>
              </a:spcAft>
              <a:buSzPts val="1600"/>
              <a:buChar char="►"/>
            </a:pPr>
            <a:r>
              <a:rPr lang="en-US"/>
              <a:t>Even if you aren’t a HUD program!</a:t>
            </a:r>
            <a:endParaRPr/>
          </a:p>
          <a:p>
            <a:pPr indent="-275590" lvl="1" marL="742950" rtl="0" algn="l">
              <a:spcBef>
                <a:spcPts val="1000"/>
              </a:spcBef>
              <a:spcAft>
                <a:spcPts val="0"/>
              </a:spcAft>
              <a:buSzPts val="1440"/>
              <a:buChar char="►"/>
            </a:pPr>
            <a:r>
              <a:rPr lang="en-US"/>
              <a:t>Project Entry/Exit and updates paperwork is used to determine whether we are decreasing lengths of time homeless, increasing income, etc.</a:t>
            </a:r>
            <a:endParaRPr/>
          </a:p>
          <a:p>
            <a:pPr indent="-275590" lvl="1" marL="742950" rtl="0" algn="l">
              <a:spcBef>
                <a:spcPts val="1000"/>
              </a:spcBef>
              <a:spcAft>
                <a:spcPts val="0"/>
              </a:spcAft>
              <a:buSzPts val="1440"/>
              <a:buChar char="►"/>
            </a:pPr>
            <a:r>
              <a:rPr lang="en-US"/>
              <a:t>If we do well, we can increase the $$ we can apply for from HUD - like we did this year!</a:t>
            </a:r>
            <a:endParaRPr/>
          </a:p>
          <a:p>
            <a:pPr indent="0" lvl="0" marL="342900" rtl="0" algn="l">
              <a:spcBef>
                <a:spcPts val="1000"/>
              </a:spcBef>
              <a:spcAft>
                <a:spcPts val="0"/>
              </a:spcAft>
              <a:buNone/>
            </a:pPr>
            <a:r>
              <a:t/>
            </a:r>
            <a:endParaRPr/>
          </a:p>
          <a:p>
            <a:pPr indent="-342900" lvl="0" marL="342900" rtl="0" algn="l">
              <a:spcBef>
                <a:spcPts val="1000"/>
              </a:spcBef>
              <a:spcAft>
                <a:spcPts val="0"/>
              </a:spcAft>
              <a:buSzPts val="1800"/>
              <a:buChar char="►"/>
            </a:pPr>
            <a:r>
              <a:rPr lang="en-US"/>
              <a:t>We need your input!</a:t>
            </a:r>
            <a:endParaRPr/>
          </a:p>
          <a:p>
            <a:pPr indent="-285750" lvl="1" marL="742950" rtl="0" algn="l">
              <a:spcBef>
                <a:spcPts val="1000"/>
              </a:spcBef>
              <a:spcAft>
                <a:spcPts val="0"/>
              </a:spcAft>
              <a:buSzPts val="1600"/>
              <a:buChar char="►"/>
            </a:pPr>
            <a:r>
              <a:rPr lang="en-US"/>
              <a:t>To set priorities</a:t>
            </a:r>
            <a:endParaRPr/>
          </a:p>
          <a:p>
            <a:pPr indent="-285750" lvl="1" marL="742950" rtl="0" algn="l">
              <a:spcBef>
                <a:spcPts val="1000"/>
              </a:spcBef>
              <a:spcAft>
                <a:spcPts val="0"/>
              </a:spcAft>
              <a:buSzPts val="1600"/>
              <a:buChar char="►"/>
            </a:pPr>
            <a:r>
              <a:rPr lang="en-US"/>
              <a:t>To determine which projects we should fund with HUD dollars</a:t>
            </a:r>
            <a:endParaRPr/>
          </a:p>
          <a:p>
            <a:pPr indent="0" lvl="0" marL="342900" rtl="0" algn="l">
              <a:spcBef>
                <a:spcPts val="1000"/>
              </a:spcBef>
              <a:spcAft>
                <a:spcPts val="0"/>
              </a:spcAft>
              <a:buNone/>
            </a:pPr>
            <a:r>
              <a:t/>
            </a:r>
            <a:endParaRPr/>
          </a:p>
          <a:p>
            <a:pPr indent="0" lvl="0" marL="34290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lang="en-US"/>
              <a:t>Overview</a:t>
            </a:r>
            <a:endParaRPr/>
          </a:p>
        </p:txBody>
      </p:sp>
      <p:sp>
        <p:nvSpPr>
          <p:cNvPr id="256" name="Google Shape;256;p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US"/>
              <a:t>SMAC = Suburban Metro Area Continuum of Care: Carver, Scott, Dakota, Washington, and Anoka counties</a:t>
            </a:r>
            <a:endParaRPr/>
          </a:p>
          <a:p>
            <a:pPr indent="-251459" lvl="0" marL="342900" rtl="0" algn="l">
              <a:spcBef>
                <a:spcPts val="1000"/>
              </a:spcBef>
              <a:spcAft>
                <a:spcPts val="0"/>
              </a:spcAft>
              <a:buSzPts val="1440"/>
              <a:buNone/>
            </a:pPr>
            <a:r>
              <a:t/>
            </a:r>
            <a:endParaRPr/>
          </a:p>
        </p:txBody>
      </p:sp>
      <p:pic>
        <p:nvPicPr>
          <p:cNvPr id="257" name="Google Shape;257;p2"/>
          <p:cNvPicPr preferRelativeResize="0"/>
          <p:nvPr/>
        </p:nvPicPr>
        <p:blipFill rotWithShape="1">
          <a:blip r:embed="rId3">
            <a:alphaModFix/>
          </a:blip>
          <a:srcRect b="0" l="0" r="0" t="0"/>
          <a:stretch/>
        </p:blipFill>
        <p:spPr>
          <a:xfrm>
            <a:off x="3745831" y="3269700"/>
            <a:ext cx="4612105" cy="3576183"/>
          </a:xfrm>
          <a:prstGeom prst="rect">
            <a:avLst/>
          </a:prstGeom>
          <a:noFill/>
          <a:ln>
            <a:noFill/>
          </a:ln>
        </p:spPr>
      </p:pic>
      <p:sp>
        <p:nvSpPr>
          <p:cNvPr id="258" name="Google Shape;258;p2"/>
          <p:cNvSpPr/>
          <p:nvPr/>
        </p:nvSpPr>
        <p:spPr>
          <a:xfrm>
            <a:off x="5802878" y="3567087"/>
            <a:ext cx="378900" cy="280200"/>
          </a:xfrm>
          <a:prstGeom prst="star5">
            <a:avLst>
              <a:gd fmla="val 19098" name="adj"/>
              <a:gd fmla="val 105146" name="hf"/>
              <a:gd fmla="val 110557" name="vf"/>
            </a:avLst>
          </a:prstGeom>
          <a:solidFill>
            <a:srgbClr val="31B4E6"/>
          </a:solidFill>
          <a:ln cap="rnd" cmpd="sng" w="15875">
            <a:solidFill>
              <a:srgbClr val="2383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259" name="Google Shape;259;p2"/>
          <p:cNvSpPr/>
          <p:nvPr/>
        </p:nvSpPr>
        <p:spPr>
          <a:xfrm>
            <a:off x="5217953" y="6062737"/>
            <a:ext cx="378900" cy="280200"/>
          </a:xfrm>
          <a:prstGeom prst="star5">
            <a:avLst>
              <a:gd fmla="val 19098" name="adj"/>
              <a:gd fmla="val 105146" name="hf"/>
              <a:gd fmla="val 110557" name="vf"/>
            </a:avLst>
          </a:prstGeom>
          <a:solidFill>
            <a:srgbClr val="31B4E6"/>
          </a:solidFill>
          <a:ln cap="rnd" cmpd="sng" w="15875">
            <a:solidFill>
              <a:srgbClr val="2383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260" name="Google Shape;260;p2"/>
          <p:cNvSpPr/>
          <p:nvPr/>
        </p:nvSpPr>
        <p:spPr>
          <a:xfrm>
            <a:off x="6181778" y="6062737"/>
            <a:ext cx="378900" cy="280200"/>
          </a:xfrm>
          <a:prstGeom prst="star5">
            <a:avLst>
              <a:gd fmla="val 19098" name="adj"/>
              <a:gd fmla="val 105146" name="hf"/>
              <a:gd fmla="val 110557" name="vf"/>
            </a:avLst>
          </a:prstGeom>
          <a:solidFill>
            <a:srgbClr val="31B4E6"/>
          </a:solidFill>
          <a:ln cap="rnd" cmpd="sng" w="15875">
            <a:solidFill>
              <a:srgbClr val="2383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261" name="Google Shape;261;p2"/>
          <p:cNvSpPr/>
          <p:nvPr/>
        </p:nvSpPr>
        <p:spPr>
          <a:xfrm>
            <a:off x="4078453" y="5044412"/>
            <a:ext cx="378900" cy="280200"/>
          </a:xfrm>
          <a:prstGeom prst="star5">
            <a:avLst>
              <a:gd fmla="val 19098" name="adj"/>
              <a:gd fmla="val 105146" name="hf"/>
              <a:gd fmla="val 110557" name="vf"/>
            </a:avLst>
          </a:prstGeom>
          <a:solidFill>
            <a:srgbClr val="31B4E6"/>
          </a:solidFill>
          <a:ln cap="rnd" cmpd="sng" w="15875">
            <a:solidFill>
              <a:srgbClr val="2383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262" name="Google Shape;262;p2"/>
          <p:cNvSpPr/>
          <p:nvPr/>
        </p:nvSpPr>
        <p:spPr>
          <a:xfrm>
            <a:off x="6560678" y="4974612"/>
            <a:ext cx="378900" cy="280200"/>
          </a:xfrm>
          <a:prstGeom prst="star5">
            <a:avLst>
              <a:gd fmla="val 19098" name="adj"/>
              <a:gd fmla="val 105146" name="hf"/>
              <a:gd fmla="val 110557" name="vf"/>
            </a:avLst>
          </a:prstGeom>
          <a:solidFill>
            <a:srgbClr val="31B4E6"/>
          </a:solidFill>
          <a:ln cap="rnd" cmpd="sng" w="15875">
            <a:solidFill>
              <a:srgbClr val="2383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g720bfda6a2_0_481"/>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Continuum of Care</a:t>
            </a:r>
            <a:endParaRPr/>
          </a:p>
        </p:txBody>
      </p:sp>
      <p:sp>
        <p:nvSpPr>
          <p:cNvPr id="268" name="Google Shape;268;g720bfda6a2_0_481"/>
          <p:cNvSpPr txBox="1"/>
          <p:nvPr>
            <p:ph idx="1" type="body"/>
          </p:nvPr>
        </p:nvSpPr>
        <p:spPr>
          <a:xfrm>
            <a:off x="1154954" y="2603500"/>
            <a:ext cx="8825700" cy="34164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lang="en-US"/>
              <a:t>NOT an entity!</a:t>
            </a:r>
            <a:endParaRPr/>
          </a:p>
          <a:p>
            <a:pPr indent="-308610" lvl="1" marL="742950" rtl="0" algn="l">
              <a:spcBef>
                <a:spcPts val="1000"/>
              </a:spcBef>
              <a:spcAft>
                <a:spcPts val="0"/>
              </a:spcAft>
              <a:buSzPts val="1800"/>
              <a:buChar char="►"/>
            </a:pPr>
            <a:r>
              <a:rPr i="1" lang="en-US" sz="1800"/>
              <a:t>A Collaboration</a:t>
            </a:r>
            <a:endParaRPr i="1" sz="1800"/>
          </a:p>
          <a:p>
            <a:pPr indent="0" lvl="0" marL="742950" rtl="0" algn="l">
              <a:spcBef>
                <a:spcPts val="1000"/>
              </a:spcBef>
              <a:spcAft>
                <a:spcPts val="0"/>
              </a:spcAft>
              <a:buNone/>
            </a:pPr>
            <a:r>
              <a:t/>
            </a:r>
            <a:endParaRPr/>
          </a:p>
          <a:p>
            <a:pPr indent="-342900" lvl="0" marL="342900" rtl="0" algn="l">
              <a:spcBef>
                <a:spcPts val="1000"/>
              </a:spcBef>
              <a:spcAft>
                <a:spcPts val="0"/>
              </a:spcAft>
              <a:buSzPts val="1800"/>
              <a:buChar char="►"/>
            </a:pPr>
            <a:r>
              <a:rPr lang="en-US"/>
              <a:t>Tasked by HUD with creating a community plan to prevent and end homelessness</a:t>
            </a:r>
            <a:endParaRPr/>
          </a:p>
          <a:p>
            <a:pPr indent="-285750" lvl="1" marL="742950" rtl="0" algn="l">
              <a:spcBef>
                <a:spcPts val="1000"/>
              </a:spcBef>
              <a:spcAft>
                <a:spcPts val="0"/>
              </a:spcAft>
              <a:buSzPts val="1600"/>
              <a:buChar char="►"/>
            </a:pPr>
            <a:r>
              <a:rPr lang="en-US"/>
              <a:t>We are required by HUD to report our progress (via HMIS), even on projects they don’t fund!</a:t>
            </a:r>
            <a:endParaRPr/>
          </a:p>
          <a:p>
            <a:pPr indent="-226060" lvl="2" marL="1143000" rtl="0" algn="l">
              <a:spcBef>
                <a:spcPts val="1000"/>
              </a:spcBef>
              <a:spcAft>
                <a:spcPts val="0"/>
              </a:spcAft>
              <a:buSzPts val="1400"/>
              <a:buChar char="►"/>
            </a:pPr>
            <a:r>
              <a:rPr lang="en-US"/>
              <a:t>They use this information to decide how much money they will give us</a:t>
            </a:r>
            <a:endParaRPr/>
          </a:p>
          <a:p>
            <a:pPr indent="-226060" lvl="3" marL="1600200" rtl="0" algn="l">
              <a:spcBef>
                <a:spcPts val="1000"/>
              </a:spcBef>
              <a:spcAft>
                <a:spcPts val="0"/>
              </a:spcAft>
              <a:buSzPts val="1400"/>
              <a:buChar char="►"/>
            </a:pPr>
            <a:r>
              <a:rPr lang="en-US" sz="1400"/>
              <a:t>The worse we do, the less we get! &gt;.&lt;</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g7f6fc2a382_0_5"/>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Hearth Act Definition</a:t>
            </a:r>
            <a:r>
              <a:rPr lang="en-US"/>
              <a:t> </a:t>
            </a:r>
            <a:endParaRPr/>
          </a:p>
        </p:txBody>
      </p:sp>
      <p:sp>
        <p:nvSpPr>
          <p:cNvPr id="274" name="Google Shape;274;g7f6fc2a382_0_5"/>
          <p:cNvSpPr txBox="1"/>
          <p:nvPr>
            <p:ph idx="1" type="body"/>
          </p:nvPr>
        </p:nvSpPr>
        <p:spPr>
          <a:xfrm>
            <a:off x="1154950" y="2603500"/>
            <a:ext cx="8825700" cy="39615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lang="en-US"/>
              <a:t>Minimum requirements for this </a:t>
            </a:r>
            <a:r>
              <a:rPr b="1" lang="en-US" u="sng"/>
              <a:t>systematic</a:t>
            </a:r>
            <a:r>
              <a:rPr b="1" i="1" lang="en-US"/>
              <a:t> </a:t>
            </a:r>
            <a:r>
              <a:rPr lang="en-US"/>
              <a:t>approach include:</a:t>
            </a:r>
            <a:endParaRPr/>
          </a:p>
          <a:p>
            <a:pPr indent="-285750" lvl="1" marL="742950" rtl="0" algn="l">
              <a:spcBef>
                <a:spcPts val="1000"/>
              </a:spcBef>
              <a:spcAft>
                <a:spcPts val="0"/>
              </a:spcAft>
              <a:buSzPts val="1600"/>
              <a:buChar char="►"/>
            </a:pPr>
            <a:r>
              <a:rPr lang="en-US"/>
              <a:t>Emergency Shelters</a:t>
            </a:r>
            <a:endParaRPr/>
          </a:p>
          <a:p>
            <a:pPr indent="-285750" lvl="1" marL="742950" rtl="0" algn="l">
              <a:spcBef>
                <a:spcPts val="1000"/>
              </a:spcBef>
              <a:spcAft>
                <a:spcPts val="0"/>
              </a:spcAft>
              <a:buSzPts val="1600"/>
              <a:buChar char="►"/>
            </a:pPr>
            <a:r>
              <a:rPr lang="en-US"/>
              <a:t>Rapid rehousing</a:t>
            </a:r>
            <a:endParaRPr/>
          </a:p>
          <a:p>
            <a:pPr indent="-285750" lvl="1" marL="742950" rtl="0" algn="l">
              <a:spcBef>
                <a:spcPts val="1000"/>
              </a:spcBef>
              <a:spcAft>
                <a:spcPts val="0"/>
              </a:spcAft>
              <a:buSzPts val="1600"/>
              <a:buChar char="►"/>
            </a:pPr>
            <a:r>
              <a:rPr lang="en-US"/>
              <a:t>Transitional Housing</a:t>
            </a:r>
            <a:endParaRPr/>
          </a:p>
          <a:p>
            <a:pPr indent="-275590" lvl="1" marL="742950" rtl="0" algn="l">
              <a:spcBef>
                <a:spcPts val="1000"/>
              </a:spcBef>
              <a:spcAft>
                <a:spcPts val="0"/>
              </a:spcAft>
              <a:buSzPts val="1440"/>
              <a:buChar char="►"/>
            </a:pPr>
            <a:r>
              <a:rPr lang="en-US"/>
              <a:t>Permanent supportive housing</a:t>
            </a:r>
            <a:endParaRPr/>
          </a:p>
          <a:p>
            <a:pPr indent="-275590" lvl="1" marL="742950" rtl="0" algn="l">
              <a:spcBef>
                <a:spcPts val="1000"/>
              </a:spcBef>
              <a:spcAft>
                <a:spcPts val="0"/>
              </a:spcAft>
              <a:buSzPts val="1440"/>
              <a:buChar char="►"/>
            </a:pPr>
            <a:r>
              <a:rPr lang="en-US"/>
              <a:t>Prevention strategies</a:t>
            </a:r>
            <a:endParaRPr/>
          </a:p>
          <a:p>
            <a:pPr indent="-342900" lvl="0" marL="342900" rtl="0" algn="l">
              <a:spcBef>
                <a:spcPts val="1000"/>
              </a:spcBef>
              <a:spcAft>
                <a:spcPts val="0"/>
              </a:spcAft>
              <a:buSzPts val="1800"/>
              <a:buChar char="►"/>
            </a:pPr>
            <a:r>
              <a:rPr lang="en-US"/>
              <a:t>Continuum of Care programs are not sufficient to prevent and end homelessness alone</a:t>
            </a:r>
            <a:endParaRPr/>
          </a:p>
          <a:p>
            <a:pPr indent="-308610" lvl="1" marL="742950" rtl="0" algn="l">
              <a:spcBef>
                <a:spcPts val="1000"/>
              </a:spcBef>
              <a:spcAft>
                <a:spcPts val="0"/>
              </a:spcAft>
              <a:buSzPts val="1800"/>
              <a:buChar char="►"/>
            </a:pPr>
            <a:r>
              <a:rPr lang="en-US"/>
              <a:t>Coordination and integration of other funding streams is integral to carrying out the Continuum of Care System.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g7f6fc2a382_0_10"/>
          <p:cNvSpPr txBox="1"/>
          <p:nvPr>
            <p:ph type="title"/>
          </p:nvPr>
        </p:nvSpPr>
        <p:spPr>
          <a:xfrm>
            <a:off x="1154954" y="973668"/>
            <a:ext cx="8761500" cy="70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626"/>
              </a:buClr>
              <a:buSzPts val="3600"/>
              <a:buFont typeface="Century Gothic"/>
              <a:buNone/>
            </a:pPr>
            <a:r>
              <a:rPr lang="en-US"/>
              <a:t>History</a:t>
            </a:r>
            <a:endParaRPr/>
          </a:p>
        </p:txBody>
      </p:sp>
      <p:sp>
        <p:nvSpPr>
          <p:cNvPr id="281" name="Google Shape;281;g7f6fc2a382_0_10"/>
          <p:cNvSpPr txBox="1"/>
          <p:nvPr>
            <p:ph idx="1" type="body"/>
          </p:nvPr>
        </p:nvSpPr>
        <p:spPr>
          <a:xfrm>
            <a:off x="1180946" y="2265694"/>
            <a:ext cx="9830100" cy="42843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lang="en-US"/>
              <a:t>Timeline of key moments in SMAC</a:t>
            </a:r>
            <a:endParaRPr/>
          </a:p>
        </p:txBody>
      </p:sp>
      <p:grpSp>
        <p:nvGrpSpPr>
          <p:cNvPr id="282" name="Google Shape;282;g7f6fc2a382_0_10"/>
          <p:cNvGrpSpPr/>
          <p:nvPr/>
        </p:nvGrpSpPr>
        <p:grpSpPr>
          <a:xfrm>
            <a:off x="747256" y="2183215"/>
            <a:ext cx="10697486" cy="3512400"/>
            <a:chOff x="84136" y="1339775"/>
            <a:chExt cx="10697486" cy="3512400"/>
          </a:xfrm>
        </p:grpSpPr>
        <p:sp>
          <p:nvSpPr>
            <p:cNvPr id="283" name="Google Shape;283;g7f6fc2a382_0_10"/>
            <p:cNvSpPr/>
            <p:nvPr/>
          </p:nvSpPr>
          <p:spPr>
            <a:xfrm>
              <a:off x="8298221" y="1854303"/>
              <a:ext cx="2483400" cy="2483700"/>
            </a:xfrm>
            <a:prstGeom prst="ellipse">
              <a:avLst/>
            </a:prstGeom>
            <a:solidFill>
              <a:srgbClr val="E3831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7f6fc2a382_0_10"/>
            <p:cNvSpPr/>
            <p:nvPr/>
          </p:nvSpPr>
          <p:spPr>
            <a:xfrm>
              <a:off x="8381288" y="1937104"/>
              <a:ext cx="2318400" cy="2318100"/>
            </a:xfrm>
            <a:prstGeom prst="ellipse">
              <a:avLst/>
            </a:prstGeom>
            <a:solidFill>
              <a:schemeClr val="lt1">
                <a:alpha val="89800"/>
              </a:schemeClr>
            </a:solidFill>
            <a:ln cap="rnd" cmpd="sng" w="15875">
              <a:solidFill>
                <a:srgbClr val="E38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7f6fc2a382_0_10"/>
            <p:cNvSpPr txBox="1"/>
            <p:nvPr/>
          </p:nvSpPr>
          <p:spPr>
            <a:xfrm>
              <a:off x="8712489" y="2268309"/>
              <a:ext cx="1656000" cy="165570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dk1"/>
                </a:buClr>
                <a:buSzPts val="1700"/>
                <a:buFont typeface="Century Gothic"/>
                <a:buNone/>
              </a:pPr>
              <a:r>
                <a:rPr b="1" i="0" lang="en-US" sz="1700" u="none" cap="none" strike="noStrike">
                  <a:solidFill>
                    <a:schemeClr val="dk1"/>
                  </a:solidFill>
                  <a:latin typeface="Century Gothic"/>
                  <a:ea typeface="Century Gothic"/>
                  <a:cs typeface="Century Gothic"/>
                  <a:sym typeface="Century Gothic"/>
                </a:rPr>
                <a:t>2015- Central Coordinator </a:t>
              </a:r>
              <a:r>
                <a:rPr b="0" i="0" lang="en-US" sz="1700" u="none" cap="none" strike="noStrike">
                  <a:solidFill>
                    <a:schemeClr val="dk1"/>
                  </a:solidFill>
                  <a:latin typeface="Century Gothic"/>
                  <a:ea typeface="Century Gothic"/>
                  <a:cs typeface="Century Gothic"/>
                  <a:sym typeface="Century Gothic"/>
                </a:rPr>
                <a:t>Position created, funded and staffed</a:t>
              </a:r>
              <a:endParaRPr/>
            </a:p>
          </p:txBody>
        </p:sp>
        <p:sp>
          <p:nvSpPr>
            <p:cNvPr id="286" name="Google Shape;286;g7f6fc2a382_0_10"/>
            <p:cNvSpPr/>
            <p:nvPr/>
          </p:nvSpPr>
          <p:spPr>
            <a:xfrm rot="2700000">
              <a:off x="5720946" y="1854154"/>
              <a:ext cx="2483642" cy="2483642"/>
            </a:xfrm>
            <a:prstGeom prst="teardrop">
              <a:avLst>
                <a:gd fmla="val 100000" name="adj"/>
              </a:avLst>
            </a:prstGeom>
            <a:solidFill>
              <a:srgbClr val="E3831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7f6fc2a382_0_10"/>
            <p:cNvSpPr/>
            <p:nvPr/>
          </p:nvSpPr>
          <p:spPr>
            <a:xfrm>
              <a:off x="5874121" y="1960864"/>
              <a:ext cx="2318400" cy="2318100"/>
            </a:xfrm>
            <a:prstGeom prst="ellipse">
              <a:avLst/>
            </a:prstGeom>
            <a:solidFill>
              <a:schemeClr val="lt1">
                <a:alpha val="89800"/>
              </a:schemeClr>
            </a:solidFill>
            <a:ln cap="rnd" cmpd="sng" w="15875">
              <a:solidFill>
                <a:srgbClr val="E38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7f6fc2a382_0_10"/>
            <p:cNvSpPr txBox="1"/>
            <p:nvPr/>
          </p:nvSpPr>
          <p:spPr>
            <a:xfrm>
              <a:off x="6205322" y="2292069"/>
              <a:ext cx="1656000" cy="1655700"/>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chemeClr val="dk1"/>
                </a:buClr>
                <a:buSzPts val="1700"/>
                <a:buFont typeface="Century Gothic"/>
                <a:buNone/>
              </a:pPr>
              <a:r>
                <a:rPr b="1" i="0" lang="en-US" sz="1700" u="none" cap="none" strike="noStrike">
                  <a:solidFill>
                    <a:schemeClr val="dk1"/>
                  </a:solidFill>
                  <a:latin typeface="Century Gothic"/>
                  <a:ea typeface="Century Gothic"/>
                  <a:cs typeface="Century Gothic"/>
                  <a:sym typeface="Century Gothic"/>
                </a:rPr>
                <a:t>Late 2014</a:t>
              </a:r>
              <a:r>
                <a:rPr b="0" i="0" lang="en-US" sz="1700" u="none" cap="none" strike="noStrike">
                  <a:solidFill>
                    <a:schemeClr val="dk1"/>
                  </a:solidFill>
                  <a:latin typeface="Century Gothic"/>
                  <a:ea typeface="Century Gothic"/>
                  <a:cs typeface="Century Gothic"/>
                  <a:sym typeface="Century Gothic"/>
                </a:rPr>
                <a:t> </a:t>
              </a:r>
              <a:endParaRPr/>
            </a:p>
            <a:p>
              <a:pPr indent="0" lvl="0" marL="0" marR="0" rtl="0" algn="ctr">
                <a:lnSpc>
                  <a:spcPct val="90000"/>
                </a:lnSpc>
                <a:spcBef>
                  <a:spcPts val="595"/>
                </a:spcBef>
                <a:spcAft>
                  <a:spcPts val="0"/>
                </a:spcAft>
                <a:buClr>
                  <a:schemeClr val="dk1"/>
                </a:buClr>
                <a:buSzPts val="1700"/>
                <a:buFont typeface="Century Gothic"/>
                <a:buNone/>
              </a:pPr>
              <a:r>
                <a:rPr b="0" i="0" lang="en-US" sz="1700" u="none" cap="none" strike="noStrike">
                  <a:solidFill>
                    <a:schemeClr val="dk1"/>
                  </a:solidFill>
                  <a:latin typeface="Century Gothic"/>
                  <a:ea typeface="Century Gothic"/>
                  <a:cs typeface="Century Gothic"/>
                  <a:sym typeface="Century Gothic"/>
                </a:rPr>
                <a:t>By-laws adopted to shift voting and governance to SMAC  </a:t>
              </a:r>
              <a:endParaRPr/>
            </a:p>
          </p:txBody>
        </p:sp>
        <p:sp>
          <p:nvSpPr>
            <p:cNvPr id="289" name="Google Shape;289;g7f6fc2a382_0_10"/>
            <p:cNvSpPr/>
            <p:nvPr/>
          </p:nvSpPr>
          <p:spPr>
            <a:xfrm rot="2700000">
              <a:off x="3165056" y="1854154"/>
              <a:ext cx="2483642" cy="2483642"/>
            </a:xfrm>
            <a:prstGeom prst="teardrop">
              <a:avLst>
                <a:gd fmla="val 100000" name="adj"/>
              </a:avLst>
            </a:prstGeom>
            <a:solidFill>
              <a:srgbClr val="E3831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7f6fc2a382_0_10"/>
            <p:cNvSpPr/>
            <p:nvPr/>
          </p:nvSpPr>
          <p:spPr>
            <a:xfrm>
              <a:off x="3248206" y="1937104"/>
              <a:ext cx="2318400" cy="2318100"/>
            </a:xfrm>
            <a:prstGeom prst="ellipse">
              <a:avLst/>
            </a:prstGeom>
            <a:solidFill>
              <a:schemeClr val="lt1">
                <a:alpha val="89800"/>
              </a:schemeClr>
            </a:solidFill>
            <a:ln cap="rnd" cmpd="sng" w="15875">
              <a:solidFill>
                <a:srgbClr val="E38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7f6fc2a382_0_10"/>
            <p:cNvSpPr txBox="1"/>
            <p:nvPr/>
          </p:nvSpPr>
          <p:spPr>
            <a:xfrm>
              <a:off x="3579407" y="2268309"/>
              <a:ext cx="1656000" cy="16557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2011- SMAC Created   </a:t>
              </a:r>
              <a:r>
                <a:rPr b="0" i="0" lang="en-US" sz="1600" u="none" cap="none" strike="noStrike">
                  <a:solidFill>
                    <a:schemeClr val="dk1"/>
                  </a:solidFill>
                  <a:latin typeface="Century Gothic"/>
                  <a:ea typeface="Century Gothic"/>
                  <a:cs typeface="Century Gothic"/>
                  <a:sym typeface="Century Gothic"/>
                </a:rPr>
                <a:t>Merger of Scarvington &amp; Danoka CoCs</a:t>
              </a:r>
              <a:endParaRPr b="0" i="0" sz="1600" u="none" cap="none" strike="noStrike">
                <a:solidFill>
                  <a:schemeClr val="dk1"/>
                </a:solidFill>
                <a:latin typeface="Century Gothic"/>
                <a:ea typeface="Century Gothic"/>
                <a:cs typeface="Century Gothic"/>
                <a:sym typeface="Century Gothic"/>
              </a:endParaRPr>
            </a:p>
          </p:txBody>
        </p:sp>
        <p:sp>
          <p:nvSpPr>
            <p:cNvPr id="292" name="Google Shape;292;g7f6fc2a382_0_10"/>
            <p:cNvSpPr/>
            <p:nvPr/>
          </p:nvSpPr>
          <p:spPr>
            <a:xfrm rot="2700000">
              <a:off x="598515" y="1854154"/>
              <a:ext cx="2483642" cy="2483642"/>
            </a:xfrm>
            <a:prstGeom prst="teardrop">
              <a:avLst>
                <a:gd fmla="val 100000" name="adj"/>
              </a:avLst>
            </a:prstGeom>
            <a:solidFill>
              <a:srgbClr val="E38310"/>
            </a:solidFill>
            <a:ln cap="rnd"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7f6fc2a382_0_10"/>
            <p:cNvSpPr/>
            <p:nvPr/>
          </p:nvSpPr>
          <p:spPr>
            <a:xfrm>
              <a:off x="681665" y="1937104"/>
              <a:ext cx="2318400" cy="2318100"/>
            </a:xfrm>
            <a:prstGeom prst="ellipse">
              <a:avLst/>
            </a:prstGeom>
            <a:solidFill>
              <a:schemeClr val="lt1">
                <a:alpha val="89800"/>
              </a:schemeClr>
            </a:solidFill>
            <a:ln cap="rnd" cmpd="sng" w="15875">
              <a:solidFill>
                <a:srgbClr val="E3831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7f6fc2a382_0_10"/>
            <p:cNvSpPr txBox="1"/>
            <p:nvPr/>
          </p:nvSpPr>
          <p:spPr>
            <a:xfrm>
              <a:off x="1012866" y="2268309"/>
              <a:ext cx="1656000" cy="1655700"/>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dk1"/>
                </a:buClr>
                <a:buSzPts val="1600"/>
                <a:buFont typeface="Century Gothic"/>
                <a:buNone/>
              </a:pPr>
              <a:r>
                <a:rPr b="1" i="0" lang="en-US" sz="1600" u="none" cap="none" strike="noStrike">
                  <a:solidFill>
                    <a:schemeClr val="dk1"/>
                  </a:solidFill>
                  <a:latin typeface="Century Gothic"/>
                  <a:ea typeface="Century Gothic"/>
                  <a:cs typeface="Century Gothic"/>
                  <a:sym typeface="Century Gothic"/>
                </a:rPr>
                <a:t>2009</a:t>
              </a:r>
              <a:r>
                <a:rPr b="0" i="0" lang="en-US" sz="1600" u="none" cap="none" strike="noStrike">
                  <a:solidFill>
                    <a:schemeClr val="dk1"/>
                  </a:solidFill>
                  <a:latin typeface="Century Gothic"/>
                  <a:ea typeface="Century Gothic"/>
                  <a:cs typeface="Century Gothic"/>
                  <a:sym typeface="Century Gothic"/>
                </a:rPr>
                <a:t> – Formation of Scarvington &amp; Danoka</a:t>
              </a:r>
              <a:endParaRPr b="0" i="0" sz="1600" u="none" cap="none" strike="noStrike">
                <a:solidFill>
                  <a:schemeClr val="dk1"/>
                </a:solidFill>
                <a:latin typeface="Century Gothic"/>
                <a:ea typeface="Century Gothic"/>
                <a:cs typeface="Century Gothic"/>
                <a:sym typeface="Century Gothic"/>
              </a:endParaRPr>
            </a:p>
          </p:txBody>
        </p:sp>
      </p:grpSp>
      <p:sp>
        <p:nvSpPr>
          <p:cNvPr id="295" name="Google Shape;295;g7f6fc2a382_0_10"/>
          <p:cNvSpPr txBox="1"/>
          <p:nvPr/>
        </p:nvSpPr>
        <p:spPr>
          <a:xfrm>
            <a:off x="1270659" y="5234486"/>
            <a:ext cx="2980800" cy="107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Century Gothic"/>
                <a:ea typeface="Century Gothic"/>
                <a:cs typeface="Century Gothic"/>
                <a:sym typeface="Century Gothic"/>
              </a:rPr>
              <a:t>2003-2009:  </a:t>
            </a:r>
            <a:endParaRPr/>
          </a:p>
          <a:p>
            <a:pPr indent="0" lvl="0" marL="0" marR="0" rtl="0" algn="l">
              <a:spcBef>
                <a:spcPts val="0"/>
              </a:spcBef>
              <a:spcAft>
                <a:spcPts val="0"/>
              </a:spcAft>
              <a:buNone/>
            </a:pPr>
            <a:r>
              <a:rPr lang="en-US" sz="1600">
                <a:solidFill>
                  <a:schemeClr val="dk1"/>
                </a:solidFill>
                <a:latin typeface="Century Gothic"/>
                <a:ea typeface="Century Gothic"/>
                <a:cs typeface="Century Gothic"/>
                <a:sym typeface="Century Gothic"/>
              </a:rPr>
              <a:t>Separate CoCs by County (Scott Carver created together)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g720bfda6a2_0_646"/>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NOFA </a:t>
            </a:r>
            <a:endParaRPr/>
          </a:p>
        </p:txBody>
      </p:sp>
      <p:sp>
        <p:nvSpPr>
          <p:cNvPr id="301" name="Google Shape;301;g720bfda6a2_0_646"/>
          <p:cNvSpPr txBox="1"/>
          <p:nvPr>
            <p:ph idx="1" type="body"/>
          </p:nvPr>
        </p:nvSpPr>
        <p:spPr>
          <a:xfrm>
            <a:off x="1154950" y="2603500"/>
            <a:ext cx="8825700" cy="3961500"/>
          </a:xfrm>
          <a:prstGeom prst="rect">
            <a:avLst/>
          </a:prstGeom>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lang="en-US"/>
              <a:t>Notice of Funding Available</a:t>
            </a:r>
            <a:endParaRPr/>
          </a:p>
          <a:p>
            <a:pPr indent="-285750" lvl="1" marL="742950" rtl="0" algn="l">
              <a:spcBef>
                <a:spcPts val="1000"/>
              </a:spcBef>
              <a:spcAft>
                <a:spcPts val="0"/>
              </a:spcAft>
              <a:buSzPts val="1600"/>
              <a:buChar char="►"/>
            </a:pPr>
            <a:r>
              <a:rPr lang="en-US"/>
              <a:t>HUD tells each CoC every year how much $$ it can apply for</a:t>
            </a:r>
            <a:endParaRPr/>
          </a:p>
          <a:p>
            <a:pPr indent="-228600" lvl="2" marL="1143000" rtl="0" algn="l">
              <a:spcBef>
                <a:spcPts val="1000"/>
              </a:spcBef>
              <a:spcAft>
                <a:spcPts val="0"/>
              </a:spcAft>
              <a:buSzPts val="1440"/>
              <a:buChar char="►"/>
            </a:pPr>
            <a:r>
              <a:rPr lang="en-US"/>
              <a:t>Based on last year’s performance</a:t>
            </a:r>
            <a:endParaRPr/>
          </a:p>
          <a:p>
            <a:pPr indent="-342900" lvl="0" marL="342900" rtl="0" algn="l">
              <a:spcBef>
                <a:spcPts val="1000"/>
              </a:spcBef>
              <a:spcAft>
                <a:spcPts val="0"/>
              </a:spcAft>
              <a:buSzPts val="1800"/>
              <a:buChar char="►"/>
            </a:pPr>
            <a:r>
              <a:rPr lang="en-US"/>
              <a:t>CoC asks for applications from programs</a:t>
            </a:r>
            <a:endParaRPr/>
          </a:p>
          <a:p>
            <a:pPr indent="-285750" lvl="1" marL="742950" rtl="0" algn="l">
              <a:spcBef>
                <a:spcPts val="1000"/>
              </a:spcBef>
              <a:spcAft>
                <a:spcPts val="0"/>
              </a:spcAft>
              <a:buSzPts val="1600"/>
              <a:buChar char="►"/>
            </a:pPr>
            <a:r>
              <a:rPr lang="en-US"/>
              <a:t>CoC is required to score and rank it’s own programs</a:t>
            </a:r>
            <a:endParaRPr/>
          </a:p>
          <a:p>
            <a:pPr indent="-285750" lvl="1" marL="742950" rtl="0" algn="l">
              <a:spcBef>
                <a:spcPts val="1000"/>
              </a:spcBef>
              <a:spcAft>
                <a:spcPts val="0"/>
              </a:spcAft>
              <a:buSzPts val="1600"/>
              <a:buChar char="►"/>
            </a:pPr>
            <a:r>
              <a:rPr lang="en-US"/>
              <a:t>If HUD gives the CoC less money than it applied for, the programs are cut in the order the CoC gave</a:t>
            </a:r>
            <a:endParaRPr/>
          </a:p>
          <a:p>
            <a:pPr indent="-342900" lvl="0" marL="342900" rtl="0" algn="l">
              <a:spcBef>
                <a:spcPts val="1000"/>
              </a:spcBef>
              <a:spcAft>
                <a:spcPts val="0"/>
              </a:spcAft>
              <a:buSzPts val="1800"/>
              <a:buChar char="►"/>
            </a:pPr>
            <a:r>
              <a:rPr lang="en-US"/>
              <a:t>Every year, HUD grades the CoC on it’s performance</a:t>
            </a:r>
            <a:endParaRPr/>
          </a:p>
          <a:p>
            <a:pPr indent="-285750" lvl="1" marL="742950" rtl="0" algn="l">
              <a:spcBef>
                <a:spcPts val="1000"/>
              </a:spcBef>
              <a:spcAft>
                <a:spcPts val="0"/>
              </a:spcAft>
              <a:buSzPts val="1600"/>
              <a:buChar char="►"/>
            </a:pPr>
            <a:r>
              <a:rPr lang="en-US"/>
              <a:t>The ONLY way to get more money is to improve performance!</a:t>
            </a:r>
            <a:endParaRPr/>
          </a:p>
          <a:p>
            <a:pPr indent="-275590" lvl="1" marL="742950" rtl="0" algn="l">
              <a:spcBef>
                <a:spcPts val="1000"/>
              </a:spcBef>
              <a:spcAft>
                <a:spcPts val="0"/>
              </a:spcAft>
              <a:buSzPts val="1440"/>
              <a:buChar char="►"/>
            </a:pPr>
            <a:r>
              <a:rPr lang="en-US"/>
              <a:t>Length of time homeless, returns to homelessness, increased income of participants,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g720bfda6a2_0_651"/>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Why do we apply together?</a:t>
            </a:r>
            <a:endParaRPr/>
          </a:p>
        </p:txBody>
      </p:sp>
      <p:sp>
        <p:nvSpPr>
          <p:cNvPr id="307" name="Google Shape;307;g720bfda6a2_0_651"/>
          <p:cNvSpPr txBox="1"/>
          <p:nvPr>
            <p:ph idx="1" type="body"/>
          </p:nvPr>
        </p:nvSpPr>
        <p:spPr>
          <a:xfrm>
            <a:off x="1154954" y="2603500"/>
            <a:ext cx="8825700" cy="3416400"/>
          </a:xfrm>
          <a:prstGeom prst="rect">
            <a:avLst/>
          </a:prstGeom>
        </p:spPr>
        <p:txBody>
          <a:bodyPr anchorCtr="0" anchor="t" bIns="45700" lIns="91425" spcFirstLastPara="1" rIns="91425" wrap="square" tIns="45700">
            <a:noAutofit/>
          </a:bodyPr>
          <a:lstStyle/>
          <a:p>
            <a:pPr indent="-365760" lvl="0" marL="342900" rtl="0" algn="l">
              <a:spcBef>
                <a:spcPts val="1000"/>
              </a:spcBef>
              <a:spcAft>
                <a:spcPts val="0"/>
              </a:spcAft>
              <a:buSzPts val="1800"/>
              <a:buChar char="►"/>
            </a:pPr>
            <a:r>
              <a:rPr lang="en-US"/>
              <a:t>People experiencing homelessness don’t have “residency”</a:t>
            </a:r>
            <a:endParaRPr/>
          </a:p>
          <a:p>
            <a:pPr indent="-295910" lvl="1" marL="742950" rtl="0" algn="l">
              <a:spcBef>
                <a:spcPts val="1000"/>
              </a:spcBef>
              <a:spcAft>
                <a:spcPts val="0"/>
              </a:spcAft>
              <a:buSzPts val="1600"/>
              <a:buChar char="►"/>
            </a:pPr>
            <a:r>
              <a:rPr lang="en-US"/>
              <a:t>Encourages more cross-county cooperation to the benefit of clients</a:t>
            </a:r>
            <a:endParaRPr/>
          </a:p>
          <a:p>
            <a:pPr indent="0" lvl="0" marL="0" rtl="0" algn="l">
              <a:spcBef>
                <a:spcPts val="1000"/>
              </a:spcBef>
              <a:spcAft>
                <a:spcPts val="0"/>
              </a:spcAft>
              <a:buNone/>
            </a:pPr>
            <a:r>
              <a:t/>
            </a:r>
            <a:endParaRPr/>
          </a:p>
          <a:p>
            <a:pPr indent="-365760" lvl="0" marL="342900" rtl="0" algn="l">
              <a:spcBef>
                <a:spcPts val="0"/>
              </a:spcBef>
              <a:spcAft>
                <a:spcPts val="0"/>
              </a:spcAft>
              <a:buSzPts val="1800"/>
              <a:buChar char="►"/>
            </a:pPr>
            <a:r>
              <a:rPr lang="en-US"/>
              <a:t>Combines administration costs</a:t>
            </a:r>
            <a:endParaRPr/>
          </a:p>
          <a:p>
            <a:pPr indent="-295910" lvl="1" marL="742950" rtl="0" algn="l">
              <a:spcBef>
                <a:spcPts val="1000"/>
              </a:spcBef>
              <a:spcAft>
                <a:spcPts val="0"/>
              </a:spcAft>
              <a:buSzPts val="1600"/>
              <a:buChar char="►"/>
            </a:pPr>
            <a:r>
              <a:rPr lang="en-US"/>
              <a:t>The HUD application takes A LOT of work - made more sense to combine and pay 1 person to do most of it, rather than 4</a:t>
            </a:r>
            <a:endParaRPr/>
          </a:p>
          <a:p>
            <a:pPr indent="-342900" lvl="0" marL="342900" rtl="0" algn="l">
              <a:spcBef>
                <a:spcPts val="1000"/>
              </a:spcBef>
              <a:spcAft>
                <a:spcPts val="0"/>
              </a:spcAft>
              <a:buSzPts val="1800"/>
              <a:buChar char="►"/>
            </a:pPr>
            <a:r>
              <a:rPr lang="en-US"/>
              <a:t>Gives us more money</a:t>
            </a:r>
            <a:endParaRPr/>
          </a:p>
          <a:p>
            <a:pPr indent="-285750" lvl="1" marL="742950" rtl="0" algn="l">
              <a:spcBef>
                <a:spcPts val="1000"/>
              </a:spcBef>
              <a:spcAft>
                <a:spcPts val="0"/>
              </a:spcAft>
              <a:buSzPts val="1600"/>
              <a:buChar char="►"/>
            </a:pPr>
            <a:r>
              <a:rPr lang="en-US"/>
              <a:t>It’s easier to create full programs from a larger pot of money pooled together than 5 different smaller pots</a:t>
            </a:r>
            <a:endParaRPr/>
          </a:p>
          <a:p>
            <a:pPr indent="0" lvl="0" marL="74295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g720bfda6a2_0_0"/>
          <p:cNvSpPr txBox="1"/>
          <p:nvPr>
            <p:ph type="title"/>
          </p:nvPr>
        </p:nvSpPr>
        <p:spPr>
          <a:xfrm>
            <a:off x="1154954" y="973668"/>
            <a:ext cx="8761500" cy="70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t/>
            </a:r>
            <a:endParaRPr/>
          </a:p>
        </p:txBody>
      </p:sp>
      <p:sp>
        <p:nvSpPr>
          <p:cNvPr id="313" name="Google Shape;313;g720bfda6a2_0_0"/>
          <p:cNvSpPr txBox="1"/>
          <p:nvPr>
            <p:ph idx="1" type="body"/>
          </p:nvPr>
        </p:nvSpPr>
        <p:spPr>
          <a:xfrm>
            <a:off x="1154954" y="2603500"/>
            <a:ext cx="8825700" cy="3416400"/>
          </a:xfrm>
          <a:prstGeom prst="rect">
            <a:avLst/>
          </a:prstGeom>
          <a:noFill/>
          <a:ln>
            <a:noFill/>
          </a:ln>
        </p:spPr>
        <p:txBody>
          <a:bodyPr anchorCtr="0" anchor="t" bIns="45700" lIns="91425" spcFirstLastPara="1" rIns="91425" wrap="square" tIns="45700">
            <a:noAutofit/>
          </a:bodyPr>
          <a:lstStyle/>
          <a:p>
            <a:pPr indent="-228600" lvl="0" marL="342900" rtl="0" algn="l">
              <a:spcBef>
                <a:spcPts val="0"/>
              </a:spcBef>
              <a:spcAft>
                <a:spcPts val="0"/>
              </a:spcAft>
              <a:buSzPts val="1800"/>
              <a:buNone/>
            </a:pPr>
            <a:r>
              <a:t/>
            </a:r>
            <a:endParaRPr/>
          </a:p>
        </p:txBody>
      </p:sp>
      <p:pic>
        <p:nvPicPr>
          <p:cNvPr id="314" name="Google Shape;314;g720bfda6a2_0_0"/>
          <p:cNvPicPr preferRelativeResize="0"/>
          <p:nvPr/>
        </p:nvPicPr>
        <p:blipFill rotWithShape="1">
          <a:blip r:embed="rId3">
            <a:alphaModFix/>
          </a:blip>
          <a:srcRect b="0" l="0" r="0" t="0"/>
          <a:stretch/>
        </p:blipFill>
        <p:spPr>
          <a:xfrm>
            <a:off x="399552" y="0"/>
            <a:ext cx="10148104" cy="78468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g720bfda6a2_0_161"/>
          <p:cNvSpPr txBox="1"/>
          <p:nvPr>
            <p:ph type="title"/>
          </p:nvPr>
        </p:nvSpPr>
        <p:spPr>
          <a:xfrm>
            <a:off x="1154954" y="973668"/>
            <a:ext cx="8761500" cy="707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68DBA"/>
              </a:buClr>
              <a:buSzPts val="3600"/>
              <a:buFont typeface="Century Gothic"/>
              <a:buNone/>
            </a:pPr>
            <a:r>
              <a:rPr lang="en-US"/>
              <a:t>SMAC Infrastructure -Paid staff</a:t>
            </a:r>
            <a:endParaRPr/>
          </a:p>
        </p:txBody>
      </p:sp>
      <p:sp>
        <p:nvSpPr>
          <p:cNvPr id="320" name="Google Shape;320;g720bfda6a2_0_161"/>
          <p:cNvSpPr txBox="1"/>
          <p:nvPr>
            <p:ph idx="1" type="body"/>
          </p:nvPr>
        </p:nvSpPr>
        <p:spPr>
          <a:xfrm>
            <a:off x="1154950" y="2603500"/>
            <a:ext cx="8825700" cy="4012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800"/>
              <a:buChar char="►"/>
            </a:pPr>
            <a:r>
              <a:rPr lang="en-US"/>
              <a:t>1 SMAC Coordinator (Abby)</a:t>
            </a:r>
            <a:endParaRPr/>
          </a:p>
          <a:p>
            <a:pPr indent="-285750" lvl="1" marL="742950" rtl="0" algn="l">
              <a:spcBef>
                <a:spcPts val="1000"/>
              </a:spcBef>
              <a:spcAft>
                <a:spcPts val="0"/>
              </a:spcAft>
              <a:buSzPts val="1600"/>
              <a:buChar char="►"/>
            </a:pPr>
            <a:r>
              <a:rPr lang="en-US"/>
              <a:t>Big picture – job is to coordinate all programs and help the Governing Board</a:t>
            </a:r>
            <a:endParaRPr/>
          </a:p>
          <a:p>
            <a:pPr indent="-342900" lvl="0" marL="342900" rtl="0" algn="l">
              <a:spcBef>
                <a:spcPts val="1000"/>
              </a:spcBef>
              <a:spcAft>
                <a:spcPts val="0"/>
              </a:spcAft>
              <a:buSzPts val="1800"/>
              <a:buChar char="►"/>
            </a:pPr>
            <a:r>
              <a:rPr lang="en-US"/>
              <a:t>2 CE Planners (Liz and Steve)</a:t>
            </a:r>
            <a:endParaRPr/>
          </a:p>
          <a:p>
            <a:pPr indent="-285750" lvl="1" marL="742950" rtl="0" algn="l">
              <a:spcBef>
                <a:spcPts val="1000"/>
              </a:spcBef>
              <a:spcAft>
                <a:spcPts val="0"/>
              </a:spcAft>
              <a:buSzPts val="1600"/>
              <a:buChar char="►"/>
            </a:pPr>
            <a:r>
              <a:rPr lang="en-US"/>
              <a:t>One primarily completes referrals to housing providers</a:t>
            </a:r>
            <a:endParaRPr/>
          </a:p>
          <a:p>
            <a:pPr indent="-285750" lvl="1" marL="742950" rtl="0" algn="l">
              <a:spcBef>
                <a:spcPts val="1000"/>
              </a:spcBef>
              <a:spcAft>
                <a:spcPts val="0"/>
              </a:spcAft>
              <a:buSzPts val="1600"/>
              <a:buChar char="►"/>
            </a:pPr>
            <a:r>
              <a:rPr lang="en-US"/>
              <a:t>One does more policy change work, back-up for referrals</a:t>
            </a:r>
            <a:endParaRPr/>
          </a:p>
          <a:p>
            <a:pPr indent="-342900" lvl="0" marL="342900" rtl="0" algn="l">
              <a:spcBef>
                <a:spcPts val="1000"/>
              </a:spcBef>
              <a:spcAft>
                <a:spcPts val="0"/>
              </a:spcAft>
              <a:buSzPts val="1800"/>
              <a:buChar char="►"/>
            </a:pPr>
            <a:r>
              <a:rPr lang="en-US"/>
              <a:t>1 CE Navigator (Robbin)</a:t>
            </a:r>
            <a:endParaRPr/>
          </a:p>
          <a:p>
            <a:pPr indent="-285750" lvl="1" marL="742950" rtl="0" algn="l">
              <a:spcBef>
                <a:spcPts val="1000"/>
              </a:spcBef>
              <a:spcAft>
                <a:spcPts val="0"/>
              </a:spcAft>
              <a:buSzPts val="1600"/>
              <a:buChar char="►"/>
            </a:pPr>
            <a:r>
              <a:rPr lang="en-US"/>
              <a:t>Receives referrals from CE Planner for people who need more help getting into a housing program</a:t>
            </a:r>
            <a:endParaRPr/>
          </a:p>
          <a:p>
            <a:pPr indent="-342900" lvl="0" marL="342900" rtl="0" algn="l">
              <a:spcBef>
                <a:spcPts val="1000"/>
              </a:spcBef>
              <a:spcAft>
                <a:spcPts val="0"/>
              </a:spcAft>
              <a:buSzPts val="1800"/>
              <a:buChar char="►"/>
            </a:pPr>
            <a:r>
              <a:rPr lang="en-US"/>
              <a:t>8-10 CE Directors</a:t>
            </a:r>
            <a:endParaRPr/>
          </a:p>
          <a:p>
            <a:pPr indent="-285750" lvl="1" marL="742950" rtl="0" algn="l">
              <a:spcBef>
                <a:spcPts val="1000"/>
              </a:spcBef>
              <a:spcAft>
                <a:spcPts val="0"/>
              </a:spcAft>
              <a:buSzPts val="1440"/>
              <a:buChar char="►"/>
            </a:pPr>
            <a:r>
              <a:rPr lang="en-US"/>
              <a:t>People with lived experience of homelessness to provide CE system direction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2019-11-15T15:33:17Z</dcterms:created>
  <dc:creator>Liz Moen</dc:creator>
</cp:coreProperties>
</file>