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8" r:id="rId3"/>
    <p:sldId id="260" r:id="rId4"/>
    <p:sldId id="261" r:id="rId5"/>
    <p:sldId id="298" r:id="rId6"/>
    <p:sldId id="307" r:id="rId7"/>
    <p:sldId id="308" r:id="rId8"/>
    <p:sldId id="30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Households in Priority Pool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SAFSY!$B$1</c:f>
              <c:strCache>
                <c:ptCount val="1"/>
                <c:pt idx="0">
                  <c:v>Families Total</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SAFSY!$A$2:$A$11</c:f>
              <c:numCache>
                <c:formatCode>m/d/yyyy</c:formatCode>
                <c:ptCount val="10"/>
                <c:pt idx="0">
                  <c:v>43951</c:v>
                </c:pt>
                <c:pt idx="1">
                  <c:v>43979</c:v>
                </c:pt>
                <c:pt idx="2">
                  <c:v>44011</c:v>
                </c:pt>
                <c:pt idx="3">
                  <c:v>44041</c:v>
                </c:pt>
                <c:pt idx="4">
                  <c:v>44069</c:v>
                </c:pt>
                <c:pt idx="5">
                  <c:v>44104</c:v>
                </c:pt>
                <c:pt idx="6">
                  <c:v>44133</c:v>
                </c:pt>
                <c:pt idx="7">
                  <c:v>44165</c:v>
                </c:pt>
                <c:pt idx="8">
                  <c:v>44193</c:v>
                </c:pt>
                <c:pt idx="9">
                  <c:v>44224</c:v>
                </c:pt>
              </c:numCache>
            </c:numRef>
          </c:cat>
          <c:val>
            <c:numRef>
              <c:f>SAFSY!$B$2:$B$11</c:f>
              <c:numCache>
                <c:formatCode>General</c:formatCode>
                <c:ptCount val="10"/>
                <c:pt idx="0">
                  <c:v>78</c:v>
                </c:pt>
                <c:pt idx="1">
                  <c:v>73</c:v>
                </c:pt>
                <c:pt idx="2">
                  <c:v>67</c:v>
                </c:pt>
                <c:pt idx="3">
                  <c:v>72</c:v>
                </c:pt>
                <c:pt idx="4">
                  <c:v>88</c:v>
                </c:pt>
                <c:pt idx="5">
                  <c:v>74</c:v>
                </c:pt>
                <c:pt idx="6">
                  <c:v>58</c:v>
                </c:pt>
                <c:pt idx="7">
                  <c:v>48</c:v>
                </c:pt>
                <c:pt idx="8">
                  <c:v>51</c:v>
                </c:pt>
                <c:pt idx="9">
                  <c:v>67</c:v>
                </c:pt>
              </c:numCache>
            </c:numRef>
          </c:val>
          <c:smooth val="0"/>
          <c:extLst>
            <c:ext xmlns:c16="http://schemas.microsoft.com/office/drawing/2014/chart" uri="{C3380CC4-5D6E-409C-BE32-E72D297353CC}">
              <c16:uniqueId val="{00000001-3EF1-4761-9F57-FBFB813D9B5F}"/>
            </c:ext>
          </c:extLst>
        </c:ser>
        <c:ser>
          <c:idx val="1"/>
          <c:order val="1"/>
          <c:tx>
            <c:strRef>
              <c:f>SAFSY!$C$1</c:f>
              <c:strCache>
                <c:ptCount val="1"/>
                <c:pt idx="0">
                  <c:v>Singles 25+</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SAFSY!$A$2:$A$11</c:f>
              <c:numCache>
                <c:formatCode>m/d/yyyy</c:formatCode>
                <c:ptCount val="10"/>
                <c:pt idx="0">
                  <c:v>43951</c:v>
                </c:pt>
                <c:pt idx="1">
                  <c:v>43979</c:v>
                </c:pt>
                <c:pt idx="2">
                  <c:v>44011</c:v>
                </c:pt>
                <c:pt idx="3">
                  <c:v>44041</c:v>
                </c:pt>
                <c:pt idx="4">
                  <c:v>44069</c:v>
                </c:pt>
                <c:pt idx="5">
                  <c:v>44104</c:v>
                </c:pt>
                <c:pt idx="6">
                  <c:v>44133</c:v>
                </c:pt>
                <c:pt idx="7">
                  <c:v>44165</c:v>
                </c:pt>
                <c:pt idx="8">
                  <c:v>44193</c:v>
                </c:pt>
                <c:pt idx="9">
                  <c:v>44224</c:v>
                </c:pt>
              </c:numCache>
            </c:numRef>
          </c:cat>
          <c:val>
            <c:numRef>
              <c:f>SAFSY!$C$2:$C$11</c:f>
              <c:numCache>
                <c:formatCode>General</c:formatCode>
                <c:ptCount val="10"/>
                <c:pt idx="0">
                  <c:v>172</c:v>
                </c:pt>
                <c:pt idx="1">
                  <c:v>203</c:v>
                </c:pt>
                <c:pt idx="2">
                  <c:v>193</c:v>
                </c:pt>
                <c:pt idx="3">
                  <c:v>187</c:v>
                </c:pt>
                <c:pt idx="4">
                  <c:v>218</c:v>
                </c:pt>
                <c:pt idx="5">
                  <c:v>252</c:v>
                </c:pt>
                <c:pt idx="6">
                  <c:v>260</c:v>
                </c:pt>
                <c:pt idx="7">
                  <c:v>267</c:v>
                </c:pt>
                <c:pt idx="8">
                  <c:v>268</c:v>
                </c:pt>
                <c:pt idx="9">
                  <c:v>277</c:v>
                </c:pt>
              </c:numCache>
            </c:numRef>
          </c:val>
          <c:smooth val="0"/>
          <c:extLst>
            <c:ext xmlns:c16="http://schemas.microsoft.com/office/drawing/2014/chart" uri="{C3380CC4-5D6E-409C-BE32-E72D297353CC}">
              <c16:uniqueId val="{00000003-3EF1-4761-9F57-FBFB813D9B5F}"/>
            </c:ext>
          </c:extLst>
        </c:ser>
        <c:ser>
          <c:idx val="2"/>
          <c:order val="2"/>
          <c:tx>
            <c:strRef>
              <c:f>SAFSY!$D$1</c:f>
              <c:strCache>
                <c:ptCount val="1"/>
                <c:pt idx="0">
                  <c:v>Youth Singles</c:v>
                </c:pt>
              </c:strCache>
            </c:strRef>
          </c:tx>
          <c:spPr>
            <a:ln w="28575" cap="rnd">
              <a:solidFill>
                <a:schemeClr val="accent3"/>
              </a:solidFill>
              <a:round/>
            </a:ln>
            <a:effectLst/>
          </c:spPr>
          <c:marker>
            <c:symbol val="none"/>
          </c:marker>
          <c:trendline>
            <c:spPr>
              <a:ln w="19050" cap="rnd">
                <a:solidFill>
                  <a:schemeClr val="accent3"/>
                </a:solidFill>
                <a:prstDash val="sysDot"/>
              </a:ln>
              <a:effectLst/>
            </c:spPr>
            <c:trendlineType val="linear"/>
            <c:dispRSqr val="0"/>
            <c:dispEq val="0"/>
          </c:trendline>
          <c:cat>
            <c:numRef>
              <c:f>SAFSY!$A$2:$A$11</c:f>
              <c:numCache>
                <c:formatCode>m/d/yyyy</c:formatCode>
                <c:ptCount val="10"/>
                <c:pt idx="0">
                  <c:v>43951</c:v>
                </c:pt>
                <c:pt idx="1">
                  <c:v>43979</c:v>
                </c:pt>
                <c:pt idx="2">
                  <c:v>44011</c:v>
                </c:pt>
                <c:pt idx="3">
                  <c:v>44041</c:v>
                </c:pt>
                <c:pt idx="4">
                  <c:v>44069</c:v>
                </c:pt>
                <c:pt idx="5">
                  <c:v>44104</c:v>
                </c:pt>
                <c:pt idx="6">
                  <c:v>44133</c:v>
                </c:pt>
                <c:pt idx="7">
                  <c:v>44165</c:v>
                </c:pt>
                <c:pt idx="8">
                  <c:v>44193</c:v>
                </c:pt>
                <c:pt idx="9">
                  <c:v>44224</c:v>
                </c:pt>
              </c:numCache>
            </c:numRef>
          </c:cat>
          <c:val>
            <c:numRef>
              <c:f>SAFSY!$D$2:$D$11</c:f>
              <c:numCache>
                <c:formatCode>General</c:formatCode>
                <c:ptCount val="10"/>
                <c:pt idx="0">
                  <c:v>39</c:v>
                </c:pt>
                <c:pt idx="1">
                  <c:v>49</c:v>
                </c:pt>
                <c:pt idx="2">
                  <c:v>47</c:v>
                </c:pt>
                <c:pt idx="3">
                  <c:v>48</c:v>
                </c:pt>
                <c:pt idx="4">
                  <c:v>44</c:v>
                </c:pt>
                <c:pt idx="5">
                  <c:v>39</c:v>
                </c:pt>
                <c:pt idx="6">
                  <c:v>53</c:v>
                </c:pt>
                <c:pt idx="7">
                  <c:v>43</c:v>
                </c:pt>
                <c:pt idx="8">
                  <c:v>28</c:v>
                </c:pt>
                <c:pt idx="9">
                  <c:v>34</c:v>
                </c:pt>
              </c:numCache>
            </c:numRef>
          </c:val>
          <c:smooth val="0"/>
          <c:extLst>
            <c:ext xmlns:c16="http://schemas.microsoft.com/office/drawing/2014/chart" uri="{C3380CC4-5D6E-409C-BE32-E72D297353CC}">
              <c16:uniqueId val="{00000005-3EF1-4761-9F57-FBFB813D9B5F}"/>
            </c:ext>
          </c:extLst>
        </c:ser>
        <c:dLbls>
          <c:showLegendKey val="0"/>
          <c:showVal val="0"/>
          <c:showCatName val="0"/>
          <c:showSerName val="0"/>
          <c:showPercent val="0"/>
          <c:showBubbleSize val="0"/>
        </c:dLbls>
        <c:smooth val="0"/>
        <c:axId val="1940441328"/>
        <c:axId val="1940408048"/>
      </c:lineChart>
      <c:dateAx>
        <c:axId val="194044132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0408048"/>
        <c:crosses val="autoZero"/>
        <c:auto val="1"/>
        <c:lblOffset val="100"/>
        <c:baseTimeUnit val="months"/>
      </c:dateAx>
      <c:valAx>
        <c:axId val="1940408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04413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4.1.20-12.31.20</a:t>
            </a:r>
            <a:r>
              <a:rPr lang="en-US" baseline="0"/>
              <a:t> Quarterly Average HH Entering and Exiting PP</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Entering</c:v>
                </c:pt>
              </c:strCache>
            </c:strRef>
          </c:tx>
          <c:spPr>
            <a:solidFill>
              <a:srgbClr val="FF0000"/>
            </a:solidFill>
            <a:ln>
              <a:solidFill>
                <a:schemeClr val="accent2"/>
              </a:solidFill>
            </a:ln>
            <a:effectLst>
              <a:outerShdw blurRad="57150" dist="19050" dir="5400000" algn="ctr" rotWithShape="0">
                <a:srgbClr val="000000">
                  <a:alpha val="63000"/>
                </a:srgbClr>
              </a:outerShdw>
            </a:effectLst>
          </c:spPr>
          <c:invertIfNegative val="0"/>
          <c:dPt>
            <c:idx val="0"/>
            <c:invertIfNegative val="0"/>
            <c:bubble3D val="0"/>
            <c:spPr>
              <a:solidFill>
                <a:srgbClr val="FF0000"/>
              </a:solidFill>
              <a:ln w="28575">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76C-4AB7-ADD0-337E13A8539C}"/>
              </c:ext>
            </c:extLst>
          </c:dPt>
          <c:dPt>
            <c:idx val="1"/>
            <c:invertIfNegative val="0"/>
            <c:bubble3D val="0"/>
            <c:spPr>
              <a:solidFill>
                <a:srgbClr val="FF0000"/>
              </a:solidFill>
              <a:ln>
                <a:solidFill>
                  <a:srgbClr val="C0000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76C-4AB7-ADD0-337E13A8539C}"/>
              </c:ext>
            </c:extLst>
          </c:dPt>
          <c:dPt>
            <c:idx val="2"/>
            <c:invertIfNegative val="0"/>
            <c:bubble3D val="0"/>
            <c:spPr>
              <a:solidFill>
                <a:srgbClr val="FF0000"/>
              </a:solidFill>
              <a:ln>
                <a:solidFill>
                  <a:srgbClr val="C0000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76C-4AB7-ADD0-337E13A8539C}"/>
              </c:ext>
            </c:extLst>
          </c:dPt>
          <c:dLbls>
            <c:dLbl>
              <c:idx val="0"/>
              <c:tx>
                <c:rich>
                  <a:bodyPr rot="0" spcFirstLastPara="1" vertOverflow="ellipsis" vert="horz" wrap="square" lIns="38100" tIns="19050" rIns="38100" bIns="19050" anchor="ctr" anchorCtr="1">
                    <a:noAutofit/>
                  </a:bodyPr>
                  <a:lstStyle/>
                  <a:p>
                    <a:pPr>
                      <a:defRPr sz="900" b="0" i="0" u="none" strike="noStrike" kern="1200" baseline="0">
                        <a:solidFill>
                          <a:schemeClr val="lt1">
                            <a:lumMod val="85000"/>
                          </a:schemeClr>
                        </a:solidFill>
                        <a:latin typeface="+mn-lt"/>
                        <a:ea typeface="+mn-ea"/>
                        <a:cs typeface="+mn-cs"/>
                      </a:defRPr>
                    </a:pPr>
                    <a:fld id="{C604586F-C4F9-4A85-B3B4-DEA93146C0FD}" type="VALUE">
                      <a:rPr lang="en-US" sz="2000" b="1" i="0" baseline="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0830795339458582"/>
                      <c:h val="0.10632344167466473"/>
                    </c:manualLayout>
                  </c15:layout>
                  <c15:dlblFieldTable/>
                  <c15:showDataLabelsRange val="0"/>
                </c:ext>
                <c:ext xmlns:c16="http://schemas.microsoft.com/office/drawing/2014/chart" uri="{C3380CC4-5D6E-409C-BE32-E72D297353CC}">
                  <c16:uniqueId val="{00000001-676C-4AB7-ADD0-337E13A853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Sheet1!$A$3:$A$5</c:f>
              <c:strCache>
                <c:ptCount val="3"/>
                <c:pt idx="0">
                  <c:v>Singles 25+</c:v>
                </c:pt>
                <c:pt idx="1">
                  <c:v>Families</c:v>
                </c:pt>
                <c:pt idx="2">
                  <c:v>Single Youth</c:v>
                </c:pt>
              </c:strCache>
            </c:strRef>
          </c:cat>
          <c:val>
            <c:numRef>
              <c:f>Sheet1!$B$3:$B$5</c:f>
              <c:numCache>
                <c:formatCode>0</c:formatCode>
                <c:ptCount val="3"/>
                <c:pt idx="0">
                  <c:v>109.66666666666667</c:v>
                </c:pt>
                <c:pt idx="1">
                  <c:v>52.333333333333336</c:v>
                </c:pt>
                <c:pt idx="2">
                  <c:v>30.666666666666668</c:v>
                </c:pt>
              </c:numCache>
            </c:numRef>
          </c:val>
          <c:extLst>
            <c:ext xmlns:c16="http://schemas.microsoft.com/office/drawing/2014/chart" uri="{C3380CC4-5D6E-409C-BE32-E72D297353CC}">
              <c16:uniqueId val="{00000006-676C-4AB7-ADD0-337E13A8539C}"/>
            </c:ext>
          </c:extLst>
        </c:ser>
        <c:ser>
          <c:idx val="1"/>
          <c:order val="1"/>
          <c:tx>
            <c:strRef>
              <c:f>Sheet1!$C$2</c:f>
              <c:strCache>
                <c:ptCount val="1"/>
                <c:pt idx="0">
                  <c:v>Exiting</c:v>
                </c:pt>
              </c:strCache>
            </c:strRef>
          </c:tx>
          <c:spPr>
            <a:solidFill>
              <a:srgbClr val="00B0F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00B0F0"/>
              </a:solidFill>
              <a:ln w="28575">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676C-4AB7-ADD0-337E13A8539C}"/>
              </c:ext>
            </c:extLst>
          </c:dPt>
          <c:dLbls>
            <c:dLbl>
              <c:idx val="0"/>
              <c:tx>
                <c:rich>
                  <a:bodyPr/>
                  <a:lstStyle/>
                  <a:p>
                    <a:fld id="{65A9305C-268A-4744-A1C2-79D37D64793E}" type="VALUE">
                      <a:rPr lang="en-US" sz="2000" b="1" i="0"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76C-4AB7-ADD0-337E13A853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Sheet1!$A$3:$A$5</c:f>
              <c:strCache>
                <c:ptCount val="3"/>
                <c:pt idx="0">
                  <c:v>Singles 25+</c:v>
                </c:pt>
                <c:pt idx="1">
                  <c:v>Families</c:v>
                </c:pt>
                <c:pt idx="2">
                  <c:v>Single Youth</c:v>
                </c:pt>
              </c:strCache>
            </c:strRef>
          </c:cat>
          <c:val>
            <c:numRef>
              <c:f>Sheet1!$C$3:$C$5</c:f>
              <c:numCache>
                <c:formatCode>0</c:formatCode>
                <c:ptCount val="3"/>
                <c:pt idx="0">
                  <c:v>56.333333333333336</c:v>
                </c:pt>
                <c:pt idx="1">
                  <c:v>43.666666666666664</c:v>
                </c:pt>
                <c:pt idx="2">
                  <c:v>30.666666666666668</c:v>
                </c:pt>
              </c:numCache>
            </c:numRef>
          </c:val>
          <c:extLst>
            <c:ext xmlns:c16="http://schemas.microsoft.com/office/drawing/2014/chart" uri="{C3380CC4-5D6E-409C-BE32-E72D297353CC}">
              <c16:uniqueId val="{00000009-676C-4AB7-ADD0-337E13A8539C}"/>
            </c:ext>
          </c:extLst>
        </c:ser>
        <c:dLbls>
          <c:dLblPos val="outEnd"/>
          <c:showLegendKey val="0"/>
          <c:showVal val="1"/>
          <c:showCatName val="0"/>
          <c:showSerName val="0"/>
          <c:showPercent val="0"/>
          <c:showBubbleSize val="0"/>
        </c:dLbls>
        <c:gapWidth val="100"/>
        <c:overlap val="-24"/>
        <c:axId val="1031849999"/>
        <c:axId val="1031842095"/>
      </c:barChart>
      <c:catAx>
        <c:axId val="103184999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031842095"/>
        <c:crosses val="autoZero"/>
        <c:auto val="1"/>
        <c:lblAlgn val="ctr"/>
        <c:lblOffset val="100"/>
        <c:noMultiLvlLbl val="0"/>
      </c:catAx>
      <c:valAx>
        <c:axId val="1031842095"/>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031849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A2C972-CAFA-4461-A2B8-3D823C15D882}"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E19A81A1-678C-4D2F-A9E9-A90DAE204569}">
      <dgm:prSet/>
      <dgm:spPr/>
      <dgm:t>
        <a:bodyPr/>
        <a:lstStyle/>
        <a:p>
          <a:r>
            <a:rPr lang="en-US" dirty="0"/>
            <a:t>Multilayered: GB decides who does what</a:t>
          </a:r>
        </a:p>
      </dgm:t>
    </dgm:pt>
    <dgm:pt modelId="{54899DC3-258E-46E3-8CC7-923CCC0C813E}" type="parTrans" cxnId="{7A6D6E97-3B83-4EC3-BF58-D29B40CA1280}">
      <dgm:prSet/>
      <dgm:spPr/>
      <dgm:t>
        <a:bodyPr/>
        <a:lstStyle/>
        <a:p>
          <a:endParaRPr lang="en-US"/>
        </a:p>
      </dgm:t>
    </dgm:pt>
    <dgm:pt modelId="{0833B6BC-51E3-42BE-B13A-C767A1D2F047}" type="sibTrans" cxnId="{7A6D6E97-3B83-4EC3-BF58-D29B40CA1280}">
      <dgm:prSet/>
      <dgm:spPr/>
      <dgm:t>
        <a:bodyPr/>
        <a:lstStyle/>
        <a:p>
          <a:endParaRPr lang="en-US"/>
        </a:p>
      </dgm:t>
    </dgm:pt>
    <dgm:pt modelId="{4B9CBE7A-AF12-4853-9DB7-CEADBC9CCB0A}">
      <dgm:prSet/>
      <dgm:spPr/>
      <dgm:t>
        <a:bodyPr/>
        <a:lstStyle/>
        <a:p>
          <a:r>
            <a:rPr lang="en-US" dirty="0"/>
            <a:t>Increase Housing Options for Singles: Housing Support/</a:t>
          </a:r>
          <a:r>
            <a:rPr lang="en-US" dirty="0" err="1"/>
            <a:t>CoC</a:t>
          </a:r>
          <a:r>
            <a:rPr lang="en-US" dirty="0"/>
            <a:t> Projects, esp. RRH</a:t>
          </a:r>
        </a:p>
      </dgm:t>
    </dgm:pt>
    <dgm:pt modelId="{D7DE5CC8-353B-46AE-BBF4-EFEA172970C5}" type="parTrans" cxnId="{CCDB710D-3364-4532-BD0E-D47A53CDBBA7}">
      <dgm:prSet/>
      <dgm:spPr/>
      <dgm:t>
        <a:bodyPr/>
        <a:lstStyle/>
        <a:p>
          <a:endParaRPr lang="en-US"/>
        </a:p>
      </dgm:t>
    </dgm:pt>
    <dgm:pt modelId="{E7B32566-01E9-48CD-B72B-6A324EA4DF9D}" type="sibTrans" cxnId="{CCDB710D-3364-4532-BD0E-D47A53CDBBA7}">
      <dgm:prSet/>
      <dgm:spPr/>
      <dgm:t>
        <a:bodyPr/>
        <a:lstStyle/>
        <a:p>
          <a:endParaRPr lang="en-US"/>
        </a:p>
      </dgm:t>
    </dgm:pt>
    <dgm:pt modelId="{65B805EB-D2F1-4ACF-9236-56B475C7DB18}">
      <dgm:prSet/>
      <dgm:spPr/>
      <dgm:t>
        <a:bodyPr/>
        <a:lstStyle/>
        <a:p>
          <a:r>
            <a:rPr lang="en-US" dirty="0"/>
            <a:t>Research why more Singles are experiencing homelessness: Prevention</a:t>
          </a:r>
        </a:p>
      </dgm:t>
    </dgm:pt>
    <dgm:pt modelId="{09F9379C-F0A4-494F-A3AF-7ED2F72F76ED}" type="parTrans" cxnId="{94DA3DB9-F6E3-4CF3-B5B2-A18D387C47CE}">
      <dgm:prSet/>
      <dgm:spPr/>
      <dgm:t>
        <a:bodyPr/>
        <a:lstStyle/>
        <a:p>
          <a:endParaRPr lang="en-US"/>
        </a:p>
      </dgm:t>
    </dgm:pt>
    <dgm:pt modelId="{61BD267B-AFD2-4E5A-B0BF-E931B8FEA0BA}" type="sibTrans" cxnId="{94DA3DB9-F6E3-4CF3-B5B2-A18D387C47CE}">
      <dgm:prSet/>
      <dgm:spPr/>
      <dgm:t>
        <a:bodyPr/>
        <a:lstStyle/>
        <a:p>
          <a:endParaRPr lang="en-US"/>
        </a:p>
      </dgm:t>
    </dgm:pt>
    <dgm:pt modelId="{A3699F57-AD6E-424A-AB5B-F7BE0F2B9295}">
      <dgm:prSet/>
      <dgm:spPr/>
      <dgm:t>
        <a:bodyPr/>
        <a:lstStyle/>
        <a:p>
          <a:r>
            <a:rPr lang="en-US" dirty="0"/>
            <a:t>Improve/expand current processes: Landlord recruitment, creative solutions, increasing roommate situations, Move-Up</a:t>
          </a:r>
        </a:p>
      </dgm:t>
    </dgm:pt>
    <dgm:pt modelId="{A63C2B0C-C733-4AF2-8DDA-B8D60510EB75}" type="parTrans" cxnId="{E9E5D775-A031-46CF-904B-FF063FC65E8F}">
      <dgm:prSet/>
      <dgm:spPr/>
      <dgm:t>
        <a:bodyPr/>
        <a:lstStyle/>
        <a:p>
          <a:endParaRPr lang="en-US"/>
        </a:p>
      </dgm:t>
    </dgm:pt>
    <dgm:pt modelId="{CCE644C6-25F5-4490-880F-2C6D24161048}" type="sibTrans" cxnId="{E9E5D775-A031-46CF-904B-FF063FC65E8F}">
      <dgm:prSet/>
      <dgm:spPr/>
      <dgm:t>
        <a:bodyPr/>
        <a:lstStyle/>
        <a:p>
          <a:endParaRPr lang="en-US"/>
        </a:p>
      </dgm:t>
    </dgm:pt>
    <dgm:pt modelId="{A16CA069-B709-4581-BE55-A05A6184C7D5}">
      <dgm:prSet/>
      <dgm:spPr/>
      <dgm:t>
        <a:bodyPr/>
        <a:lstStyle/>
        <a:p>
          <a:r>
            <a:rPr lang="en-US" dirty="0"/>
            <a:t>Talk to funders about community needs, esp. MN Housing</a:t>
          </a:r>
        </a:p>
      </dgm:t>
    </dgm:pt>
    <dgm:pt modelId="{7380ECF3-487A-4148-85ED-AD6B88487CCF}" type="parTrans" cxnId="{74DFB8A6-CE28-4750-9891-A8D369C0E7E1}">
      <dgm:prSet/>
      <dgm:spPr/>
      <dgm:t>
        <a:bodyPr/>
        <a:lstStyle/>
        <a:p>
          <a:endParaRPr lang="en-US"/>
        </a:p>
      </dgm:t>
    </dgm:pt>
    <dgm:pt modelId="{4F9B28D2-2E26-4698-8ADE-533A8BDBD723}" type="sibTrans" cxnId="{74DFB8A6-CE28-4750-9891-A8D369C0E7E1}">
      <dgm:prSet/>
      <dgm:spPr/>
      <dgm:t>
        <a:bodyPr/>
        <a:lstStyle/>
        <a:p>
          <a:endParaRPr lang="en-US"/>
        </a:p>
      </dgm:t>
    </dgm:pt>
    <dgm:pt modelId="{E935AFC6-3AFF-4C36-9737-A3D02BD56B37}" type="pres">
      <dgm:prSet presAssocID="{DAA2C972-CAFA-4461-A2B8-3D823C15D882}" presName="outerComposite" presStyleCnt="0">
        <dgm:presLayoutVars>
          <dgm:chMax val="5"/>
          <dgm:dir/>
          <dgm:resizeHandles val="exact"/>
        </dgm:presLayoutVars>
      </dgm:prSet>
      <dgm:spPr/>
    </dgm:pt>
    <dgm:pt modelId="{D48D0886-CBCF-4D4E-AB67-F8B0CD7A80BB}" type="pres">
      <dgm:prSet presAssocID="{DAA2C972-CAFA-4461-A2B8-3D823C15D882}" presName="dummyMaxCanvas" presStyleCnt="0">
        <dgm:presLayoutVars/>
      </dgm:prSet>
      <dgm:spPr/>
    </dgm:pt>
    <dgm:pt modelId="{A71A85C8-1A7E-42D6-8181-32A4F11B60BB}" type="pres">
      <dgm:prSet presAssocID="{DAA2C972-CAFA-4461-A2B8-3D823C15D882}" presName="FiveNodes_1" presStyleLbl="node1" presStyleIdx="0" presStyleCnt="5">
        <dgm:presLayoutVars>
          <dgm:bulletEnabled val="1"/>
        </dgm:presLayoutVars>
      </dgm:prSet>
      <dgm:spPr/>
    </dgm:pt>
    <dgm:pt modelId="{4101E601-C95A-4D8E-9B1D-66A58DA79EEB}" type="pres">
      <dgm:prSet presAssocID="{DAA2C972-CAFA-4461-A2B8-3D823C15D882}" presName="FiveNodes_2" presStyleLbl="node1" presStyleIdx="1" presStyleCnt="5">
        <dgm:presLayoutVars>
          <dgm:bulletEnabled val="1"/>
        </dgm:presLayoutVars>
      </dgm:prSet>
      <dgm:spPr/>
    </dgm:pt>
    <dgm:pt modelId="{4228768D-809F-4689-9076-FDFFF5DDAB59}" type="pres">
      <dgm:prSet presAssocID="{DAA2C972-CAFA-4461-A2B8-3D823C15D882}" presName="FiveNodes_3" presStyleLbl="node1" presStyleIdx="2" presStyleCnt="5">
        <dgm:presLayoutVars>
          <dgm:bulletEnabled val="1"/>
        </dgm:presLayoutVars>
      </dgm:prSet>
      <dgm:spPr/>
    </dgm:pt>
    <dgm:pt modelId="{1848141C-9C8C-4D8F-8184-8B47DAF3BD8C}" type="pres">
      <dgm:prSet presAssocID="{DAA2C972-CAFA-4461-A2B8-3D823C15D882}" presName="FiveNodes_4" presStyleLbl="node1" presStyleIdx="3" presStyleCnt="5">
        <dgm:presLayoutVars>
          <dgm:bulletEnabled val="1"/>
        </dgm:presLayoutVars>
      </dgm:prSet>
      <dgm:spPr/>
    </dgm:pt>
    <dgm:pt modelId="{645953E5-646C-4110-ADC6-485C3C8A9C4C}" type="pres">
      <dgm:prSet presAssocID="{DAA2C972-CAFA-4461-A2B8-3D823C15D882}" presName="FiveNodes_5" presStyleLbl="node1" presStyleIdx="4" presStyleCnt="5">
        <dgm:presLayoutVars>
          <dgm:bulletEnabled val="1"/>
        </dgm:presLayoutVars>
      </dgm:prSet>
      <dgm:spPr/>
    </dgm:pt>
    <dgm:pt modelId="{4B020D93-414E-4142-9CFC-7F8077BC1B30}" type="pres">
      <dgm:prSet presAssocID="{DAA2C972-CAFA-4461-A2B8-3D823C15D882}" presName="FiveConn_1-2" presStyleLbl="fgAccFollowNode1" presStyleIdx="0" presStyleCnt="4">
        <dgm:presLayoutVars>
          <dgm:bulletEnabled val="1"/>
        </dgm:presLayoutVars>
      </dgm:prSet>
      <dgm:spPr/>
    </dgm:pt>
    <dgm:pt modelId="{C67D7D29-CC24-4FE0-B26B-04FACE5D0118}" type="pres">
      <dgm:prSet presAssocID="{DAA2C972-CAFA-4461-A2B8-3D823C15D882}" presName="FiveConn_2-3" presStyleLbl="fgAccFollowNode1" presStyleIdx="1" presStyleCnt="4">
        <dgm:presLayoutVars>
          <dgm:bulletEnabled val="1"/>
        </dgm:presLayoutVars>
      </dgm:prSet>
      <dgm:spPr/>
    </dgm:pt>
    <dgm:pt modelId="{0981BBAC-828D-4DCC-A723-BB18F454E8A5}" type="pres">
      <dgm:prSet presAssocID="{DAA2C972-CAFA-4461-A2B8-3D823C15D882}" presName="FiveConn_3-4" presStyleLbl="fgAccFollowNode1" presStyleIdx="2" presStyleCnt="4">
        <dgm:presLayoutVars>
          <dgm:bulletEnabled val="1"/>
        </dgm:presLayoutVars>
      </dgm:prSet>
      <dgm:spPr/>
    </dgm:pt>
    <dgm:pt modelId="{AE0F6687-794A-413B-A284-2373FF8B18B0}" type="pres">
      <dgm:prSet presAssocID="{DAA2C972-CAFA-4461-A2B8-3D823C15D882}" presName="FiveConn_4-5" presStyleLbl="fgAccFollowNode1" presStyleIdx="3" presStyleCnt="4">
        <dgm:presLayoutVars>
          <dgm:bulletEnabled val="1"/>
        </dgm:presLayoutVars>
      </dgm:prSet>
      <dgm:spPr/>
    </dgm:pt>
    <dgm:pt modelId="{5FB2E9DF-B168-4E7C-B699-BC891CE65BFB}" type="pres">
      <dgm:prSet presAssocID="{DAA2C972-CAFA-4461-A2B8-3D823C15D882}" presName="FiveNodes_1_text" presStyleLbl="node1" presStyleIdx="4" presStyleCnt="5">
        <dgm:presLayoutVars>
          <dgm:bulletEnabled val="1"/>
        </dgm:presLayoutVars>
      </dgm:prSet>
      <dgm:spPr/>
    </dgm:pt>
    <dgm:pt modelId="{4EC64AC7-C87C-4957-8C64-6658CA6D3ECE}" type="pres">
      <dgm:prSet presAssocID="{DAA2C972-CAFA-4461-A2B8-3D823C15D882}" presName="FiveNodes_2_text" presStyleLbl="node1" presStyleIdx="4" presStyleCnt="5">
        <dgm:presLayoutVars>
          <dgm:bulletEnabled val="1"/>
        </dgm:presLayoutVars>
      </dgm:prSet>
      <dgm:spPr/>
    </dgm:pt>
    <dgm:pt modelId="{6E4118B1-390B-410B-B11F-75AC3C2E8545}" type="pres">
      <dgm:prSet presAssocID="{DAA2C972-CAFA-4461-A2B8-3D823C15D882}" presName="FiveNodes_3_text" presStyleLbl="node1" presStyleIdx="4" presStyleCnt="5">
        <dgm:presLayoutVars>
          <dgm:bulletEnabled val="1"/>
        </dgm:presLayoutVars>
      </dgm:prSet>
      <dgm:spPr/>
    </dgm:pt>
    <dgm:pt modelId="{E6AA5423-A19A-4451-B4F4-211DCF73ABBB}" type="pres">
      <dgm:prSet presAssocID="{DAA2C972-CAFA-4461-A2B8-3D823C15D882}" presName="FiveNodes_4_text" presStyleLbl="node1" presStyleIdx="4" presStyleCnt="5">
        <dgm:presLayoutVars>
          <dgm:bulletEnabled val="1"/>
        </dgm:presLayoutVars>
      </dgm:prSet>
      <dgm:spPr/>
    </dgm:pt>
    <dgm:pt modelId="{B4AB6D10-F9F6-4A35-BDD1-58F5415060D7}" type="pres">
      <dgm:prSet presAssocID="{DAA2C972-CAFA-4461-A2B8-3D823C15D882}" presName="FiveNodes_5_text" presStyleLbl="node1" presStyleIdx="4" presStyleCnt="5">
        <dgm:presLayoutVars>
          <dgm:bulletEnabled val="1"/>
        </dgm:presLayoutVars>
      </dgm:prSet>
      <dgm:spPr/>
    </dgm:pt>
  </dgm:ptLst>
  <dgm:cxnLst>
    <dgm:cxn modelId="{B74A3B0D-7CC6-4883-A675-7F5EE4775268}" type="presOf" srcId="{DAA2C972-CAFA-4461-A2B8-3D823C15D882}" destId="{E935AFC6-3AFF-4C36-9737-A3D02BD56B37}" srcOrd="0" destOrd="0" presId="urn:microsoft.com/office/officeart/2005/8/layout/vProcess5"/>
    <dgm:cxn modelId="{CCDB710D-3364-4532-BD0E-D47A53CDBBA7}" srcId="{DAA2C972-CAFA-4461-A2B8-3D823C15D882}" destId="{4B9CBE7A-AF12-4853-9DB7-CEADBC9CCB0A}" srcOrd="1" destOrd="0" parTransId="{D7DE5CC8-353B-46AE-BBF4-EFEA172970C5}" sibTransId="{E7B32566-01E9-48CD-B72B-6A324EA4DF9D}"/>
    <dgm:cxn modelId="{0DA8A516-BF0C-48AB-9D22-3AC1E35E8A96}" type="presOf" srcId="{E7B32566-01E9-48CD-B72B-6A324EA4DF9D}" destId="{C67D7D29-CC24-4FE0-B26B-04FACE5D0118}" srcOrd="0" destOrd="0" presId="urn:microsoft.com/office/officeart/2005/8/layout/vProcess5"/>
    <dgm:cxn modelId="{751DEF20-940D-4FF5-AA33-A2BF0679BC4D}" type="presOf" srcId="{A3699F57-AD6E-424A-AB5B-F7BE0F2B9295}" destId="{E6AA5423-A19A-4451-B4F4-211DCF73ABBB}" srcOrd="1" destOrd="0" presId="urn:microsoft.com/office/officeart/2005/8/layout/vProcess5"/>
    <dgm:cxn modelId="{9E050D23-5391-4345-8FFF-B3B53A32A25E}" type="presOf" srcId="{CCE644C6-25F5-4490-880F-2C6D24161048}" destId="{AE0F6687-794A-413B-A284-2373FF8B18B0}" srcOrd="0" destOrd="0" presId="urn:microsoft.com/office/officeart/2005/8/layout/vProcess5"/>
    <dgm:cxn modelId="{1905882B-B1ED-418C-AF0F-826CC4499175}" type="presOf" srcId="{E19A81A1-678C-4D2F-A9E9-A90DAE204569}" destId="{5FB2E9DF-B168-4E7C-B699-BC891CE65BFB}" srcOrd="1" destOrd="0" presId="urn:microsoft.com/office/officeart/2005/8/layout/vProcess5"/>
    <dgm:cxn modelId="{B27A8E61-6FFA-40F3-8313-4C240F6BC61D}" type="presOf" srcId="{A16CA069-B709-4581-BE55-A05A6184C7D5}" destId="{B4AB6D10-F9F6-4A35-BDD1-58F5415060D7}" srcOrd="1" destOrd="0" presId="urn:microsoft.com/office/officeart/2005/8/layout/vProcess5"/>
    <dgm:cxn modelId="{507DA453-B67B-437F-A1E5-A0EDD8AC9527}" type="presOf" srcId="{E19A81A1-678C-4D2F-A9E9-A90DAE204569}" destId="{A71A85C8-1A7E-42D6-8181-32A4F11B60BB}" srcOrd="0" destOrd="0" presId="urn:microsoft.com/office/officeart/2005/8/layout/vProcess5"/>
    <dgm:cxn modelId="{E9E5D775-A031-46CF-904B-FF063FC65E8F}" srcId="{DAA2C972-CAFA-4461-A2B8-3D823C15D882}" destId="{A3699F57-AD6E-424A-AB5B-F7BE0F2B9295}" srcOrd="3" destOrd="0" parTransId="{A63C2B0C-C733-4AF2-8DDA-B8D60510EB75}" sibTransId="{CCE644C6-25F5-4490-880F-2C6D24161048}"/>
    <dgm:cxn modelId="{E6D7B777-DFC9-48E6-8171-76ECEB4EF38D}" type="presOf" srcId="{A3699F57-AD6E-424A-AB5B-F7BE0F2B9295}" destId="{1848141C-9C8C-4D8F-8184-8B47DAF3BD8C}" srcOrd="0" destOrd="0" presId="urn:microsoft.com/office/officeart/2005/8/layout/vProcess5"/>
    <dgm:cxn modelId="{EDFFB682-F554-4549-BF70-C3DB3D9D4B9C}" type="presOf" srcId="{65B805EB-D2F1-4ACF-9236-56B475C7DB18}" destId="{4228768D-809F-4689-9076-FDFFF5DDAB59}" srcOrd="0" destOrd="0" presId="urn:microsoft.com/office/officeart/2005/8/layout/vProcess5"/>
    <dgm:cxn modelId="{B3A9B488-BCDF-4805-AE2A-2F5067607B4D}" type="presOf" srcId="{4B9CBE7A-AF12-4853-9DB7-CEADBC9CCB0A}" destId="{4101E601-C95A-4D8E-9B1D-66A58DA79EEB}" srcOrd="0" destOrd="0" presId="urn:microsoft.com/office/officeart/2005/8/layout/vProcess5"/>
    <dgm:cxn modelId="{7A6D6E97-3B83-4EC3-BF58-D29B40CA1280}" srcId="{DAA2C972-CAFA-4461-A2B8-3D823C15D882}" destId="{E19A81A1-678C-4D2F-A9E9-A90DAE204569}" srcOrd="0" destOrd="0" parTransId="{54899DC3-258E-46E3-8CC7-923CCC0C813E}" sibTransId="{0833B6BC-51E3-42BE-B13A-C767A1D2F047}"/>
    <dgm:cxn modelId="{55AC379C-2F56-430F-8D9A-7C47BA66A38D}" type="presOf" srcId="{61BD267B-AFD2-4E5A-B0BF-E931B8FEA0BA}" destId="{0981BBAC-828D-4DCC-A723-BB18F454E8A5}" srcOrd="0" destOrd="0" presId="urn:microsoft.com/office/officeart/2005/8/layout/vProcess5"/>
    <dgm:cxn modelId="{11EF629E-D42F-4509-9BD3-BF70B233DAD0}" type="presOf" srcId="{4B9CBE7A-AF12-4853-9DB7-CEADBC9CCB0A}" destId="{4EC64AC7-C87C-4957-8C64-6658CA6D3ECE}" srcOrd="1" destOrd="0" presId="urn:microsoft.com/office/officeart/2005/8/layout/vProcess5"/>
    <dgm:cxn modelId="{74DFB8A6-CE28-4750-9891-A8D369C0E7E1}" srcId="{DAA2C972-CAFA-4461-A2B8-3D823C15D882}" destId="{A16CA069-B709-4581-BE55-A05A6184C7D5}" srcOrd="4" destOrd="0" parTransId="{7380ECF3-487A-4148-85ED-AD6B88487CCF}" sibTransId="{4F9B28D2-2E26-4698-8ADE-533A8BDBD723}"/>
    <dgm:cxn modelId="{79780AB2-02DA-4FDB-BCA5-65C05F7E4ED1}" type="presOf" srcId="{0833B6BC-51E3-42BE-B13A-C767A1D2F047}" destId="{4B020D93-414E-4142-9CFC-7F8077BC1B30}" srcOrd="0" destOrd="0" presId="urn:microsoft.com/office/officeart/2005/8/layout/vProcess5"/>
    <dgm:cxn modelId="{94DA3DB9-F6E3-4CF3-B5B2-A18D387C47CE}" srcId="{DAA2C972-CAFA-4461-A2B8-3D823C15D882}" destId="{65B805EB-D2F1-4ACF-9236-56B475C7DB18}" srcOrd="2" destOrd="0" parTransId="{09F9379C-F0A4-494F-A3AF-7ED2F72F76ED}" sibTransId="{61BD267B-AFD2-4E5A-B0BF-E931B8FEA0BA}"/>
    <dgm:cxn modelId="{452CC3CF-A595-4958-9C3B-5B4F22F21F01}" type="presOf" srcId="{A16CA069-B709-4581-BE55-A05A6184C7D5}" destId="{645953E5-646C-4110-ADC6-485C3C8A9C4C}" srcOrd="0" destOrd="0" presId="urn:microsoft.com/office/officeart/2005/8/layout/vProcess5"/>
    <dgm:cxn modelId="{17EA50DF-0632-4BBE-964B-4BC940186DAF}" type="presOf" srcId="{65B805EB-D2F1-4ACF-9236-56B475C7DB18}" destId="{6E4118B1-390B-410B-B11F-75AC3C2E8545}" srcOrd="1" destOrd="0" presId="urn:microsoft.com/office/officeart/2005/8/layout/vProcess5"/>
    <dgm:cxn modelId="{0A188DDF-3D0E-4F09-B99F-54C39EF9EAFA}" type="presParOf" srcId="{E935AFC6-3AFF-4C36-9737-A3D02BD56B37}" destId="{D48D0886-CBCF-4D4E-AB67-F8B0CD7A80BB}" srcOrd="0" destOrd="0" presId="urn:microsoft.com/office/officeart/2005/8/layout/vProcess5"/>
    <dgm:cxn modelId="{F25ED828-30C2-43FC-99C1-62D4EEA4A312}" type="presParOf" srcId="{E935AFC6-3AFF-4C36-9737-A3D02BD56B37}" destId="{A71A85C8-1A7E-42D6-8181-32A4F11B60BB}" srcOrd="1" destOrd="0" presId="urn:microsoft.com/office/officeart/2005/8/layout/vProcess5"/>
    <dgm:cxn modelId="{D2E8074E-E3FC-427E-BFA9-9E4F2828AA88}" type="presParOf" srcId="{E935AFC6-3AFF-4C36-9737-A3D02BD56B37}" destId="{4101E601-C95A-4D8E-9B1D-66A58DA79EEB}" srcOrd="2" destOrd="0" presId="urn:microsoft.com/office/officeart/2005/8/layout/vProcess5"/>
    <dgm:cxn modelId="{77485D94-DABE-42BF-9383-AE18F68C5AA1}" type="presParOf" srcId="{E935AFC6-3AFF-4C36-9737-A3D02BD56B37}" destId="{4228768D-809F-4689-9076-FDFFF5DDAB59}" srcOrd="3" destOrd="0" presId="urn:microsoft.com/office/officeart/2005/8/layout/vProcess5"/>
    <dgm:cxn modelId="{76D2D0ED-FB0E-47D5-8967-928203FEEFC6}" type="presParOf" srcId="{E935AFC6-3AFF-4C36-9737-A3D02BD56B37}" destId="{1848141C-9C8C-4D8F-8184-8B47DAF3BD8C}" srcOrd="4" destOrd="0" presId="urn:microsoft.com/office/officeart/2005/8/layout/vProcess5"/>
    <dgm:cxn modelId="{9AD046E6-573C-44A4-A83B-9AAC0D18B57C}" type="presParOf" srcId="{E935AFC6-3AFF-4C36-9737-A3D02BD56B37}" destId="{645953E5-646C-4110-ADC6-485C3C8A9C4C}" srcOrd="5" destOrd="0" presId="urn:microsoft.com/office/officeart/2005/8/layout/vProcess5"/>
    <dgm:cxn modelId="{53E7CB05-33D7-479B-9CB7-730E1CB910BE}" type="presParOf" srcId="{E935AFC6-3AFF-4C36-9737-A3D02BD56B37}" destId="{4B020D93-414E-4142-9CFC-7F8077BC1B30}" srcOrd="6" destOrd="0" presId="urn:microsoft.com/office/officeart/2005/8/layout/vProcess5"/>
    <dgm:cxn modelId="{0F9EB2EF-9D64-41DF-B302-48E463D95500}" type="presParOf" srcId="{E935AFC6-3AFF-4C36-9737-A3D02BD56B37}" destId="{C67D7D29-CC24-4FE0-B26B-04FACE5D0118}" srcOrd="7" destOrd="0" presId="urn:microsoft.com/office/officeart/2005/8/layout/vProcess5"/>
    <dgm:cxn modelId="{025BEF69-79D4-4F1E-957C-0D9256F8D702}" type="presParOf" srcId="{E935AFC6-3AFF-4C36-9737-A3D02BD56B37}" destId="{0981BBAC-828D-4DCC-A723-BB18F454E8A5}" srcOrd="8" destOrd="0" presId="urn:microsoft.com/office/officeart/2005/8/layout/vProcess5"/>
    <dgm:cxn modelId="{B65FEFF8-5F69-45DB-95C3-ADA410896F74}" type="presParOf" srcId="{E935AFC6-3AFF-4C36-9737-A3D02BD56B37}" destId="{AE0F6687-794A-413B-A284-2373FF8B18B0}" srcOrd="9" destOrd="0" presId="urn:microsoft.com/office/officeart/2005/8/layout/vProcess5"/>
    <dgm:cxn modelId="{A811F1F3-A1ED-4793-BA5E-A010FB094FC9}" type="presParOf" srcId="{E935AFC6-3AFF-4C36-9737-A3D02BD56B37}" destId="{5FB2E9DF-B168-4E7C-B699-BC891CE65BFB}" srcOrd="10" destOrd="0" presId="urn:microsoft.com/office/officeart/2005/8/layout/vProcess5"/>
    <dgm:cxn modelId="{F368A1EA-DC01-4E9B-8CE1-E95D50C12BC9}" type="presParOf" srcId="{E935AFC6-3AFF-4C36-9737-A3D02BD56B37}" destId="{4EC64AC7-C87C-4957-8C64-6658CA6D3ECE}" srcOrd="11" destOrd="0" presId="urn:microsoft.com/office/officeart/2005/8/layout/vProcess5"/>
    <dgm:cxn modelId="{A1F29938-C20C-4355-92DD-30CD783D786F}" type="presParOf" srcId="{E935AFC6-3AFF-4C36-9737-A3D02BD56B37}" destId="{6E4118B1-390B-410B-B11F-75AC3C2E8545}" srcOrd="12" destOrd="0" presId="urn:microsoft.com/office/officeart/2005/8/layout/vProcess5"/>
    <dgm:cxn modelId="{17830DA6-3044-4C0E-9F43-E32D74DC3590}" type="presParOf" srcId="{E935AFC6-3AFF-4C36-9737-A3D02BD56B37}" destId="{E6AA5423-A19A-4451-B4F4-211DCF73ABBB}" srcOrd="13" destOrd="0" presId="urn:microsoft.com/office/officeart/2005/8/layout/vProcess5"/>
    <dgm:cxn modelId="{091EA985-4279-4EE7-8592-A99103B4DA0B}" type="presParOf" srcId="{E935AFC6-3AFF-4C36-9737-A3D02BD56B37}" destId="{B4AB6D10-F9F6-4A35-BDD1-58F5415060D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A85C8-1A7E-42D6-8181-32A4F11B60BB}">
      <dsp:nvSpPr>
        <dsp:cNvPr id="0" name=""/>
        <dsp:cNvSpPr/>
      </dsp:nvSpPr>
      <dsp:spPr>
        <a:xfrm>
          <a:off x="0" y="0"/>
          <a:ext cx="5418787" cy="9855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Multilayered: GB decides who does what</a:t>
          </a:r>
        </a:p>
      </dsp:txBody>
      <dsp:txXfrm>
        <a:off x="28866" y="28866"/>
        <a:ext cx="4239990" cy="927819"/>
      </dsp:txXfrm>
    </dsp:sp>
    <dsp:sp modelId="{4101E601-C95A-4D8E-9B1D-66A58DA79EEB}">
      <dsp:nvSpPr>
        <dsp:cNvPr id="0" name=""/>
        <dsp:cNvSpPr/>
      </dsp:nvSpPr>
      <dsp:spPr>
        <a:xfrm>
          <a:off x="404649" y="1122433"/>
          <a:ext cx="5418787" cy="98555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Increase Housing Options for Singles: Housing Support/</a:t>
          </a:r>
          <a:r>
            <a:rPr lang="en-US" sz="1700" kern="1200" dirty="0" err="1"/>
            <a:t>CoC</a:t>
          </a:r>
          <a:r>
            <a:rPr lang="en-US" sz="1700" kern="1200" dirty="0"/>
            <a:t> Projects, esp. RRH</a:t>
          </a:r>
        </a:p>
      </dsp:txBody>
      <dsp:txXfrm>
        <a:off x="433515" y="1151299"/>
        <a:ext cx="4315797" cy="927819"/>
      </dsp:txXfrm>
    </dsp:sp>
    <dsp:sp modelId="{4228768D-809F-4689-9076-FDFFF5DDAB59}">
      <dsp:nvSpPr>
        <dsp:cNvPr id="0" name=""/>
        <dsp:cNvSpPr/>
      </dsp:nvSpPr>
      <dsp:spPr>
        <a:xfrm>
          <a:off x="809299" y="2244867"/>
          <a:ext cx="5418787" cy="9855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Research why more Singles are experiencing homelessness: Prevention</a:t>
          </a:r>
        </a:p>
      </dsp:txBody>
      <dsp:txXfrm>
        <a:off x="838165" y="2273733"/>
        <a:ext cx="4315797" cy="927819"/>
      </dsp:txXfrm>
    </dsp:sp>
    <dsp:sp modelId="{1848141C-9C8C-4D8F-8184-8B47DAF3BD8C}">
      <dsp:nvSpPr>
        <dsp:cNvPr id="0" name=""/>
        <dsp:cNvSpPr/>
      </dsp:nvSpPr>
      <dsp:spPr>
        <a:xfrm>
          <a:off x="1213949" y="3367301"/>
          <a:ext cx="5418787" cy="9855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Improve/expand current processes: Landlord recruitment, creative solutions, increasing roommate situations, Move-Up</a:t>
          </a:r>
        </a:p>
      </dsp:txBody>
      <dsp:txXfrm>
        <a:off x="1242815" y="3396167"/>
        <a:ext cx="4315797" cy="927819"/>
      </dsp:txXfrm>
    </dsp:sp>
    <dsp:sp modelId="{645953E5-646C-4110-ADC6-485C3C8A9C4C}">
      <dsp:nvSpPr>
        <dsp:cNvPr id="0" name=""/>
        <dsp:cNvSpPr/>
      </dsp:nvSpPr>
      <dsp:spPr>
        <a:xfrm>
          <a:off x="1618599" y="4489735"/>
          <a:ext cx="5418787" cy="9855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Talk to funders about community needs, esp. MN Housing</a:t>
          </a:r>
        </a:p>
      </dsp:txBody>
      <dsp:txXfrm>
        <a:off x="1647465" y="4518601"/>
        <a:ext cx="4315797" cy="927819"/>
      </dsp:txXfrm>
    </dsp:sp>
    <dsp:sp modelId="{4B020D93-414E-4142-9CFC-7F8077BC1B30}">
      <dsp:nvSpPr>
        <dsp:cNvPr id="0" name=""/>
        <dsp:cNvSpPr/>
      </dsp:nvSpPr>
      <dsp:spPr>
        <a:xfrm>
          <a:off x="4778179" y="720000"/>
          <a:ext cx="640608" cy="64060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922316" y="720000"/>
        <a:ext cx="352334" cy="482058"/>
      </dsp:txXfrm>
    </dsp:sp>
    <dsp:sp modelId="{C67D7D29-CC24-4FE0-B26B-04FACE5D0118}">
      <dsp:nvSpPr>
        <dsp:cNvPr id="0" name=""/>
        <dsp:cNvSpPr/>
      </dsp:nvSpPr>
      <dsp:spPr>
        <a:xfrm>
          <a:off x="5182829" y="1842434"/>
          <a:ext cx="640608" cy="64060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326966" y="1842434"/>
        <a:ext cx="352334" cy="482058"/>
      </dsp:txXfrm>
    </dsp:sp>
    <dsp:sp modelId="{0981BBAC-828D-4DCC-A723-BB18F454E8A5}">
      <dsp:nvSpPr>
        <dsp:cNvPr id="0" name=""/>
        <dsp:cNvSpPr/>
      </dsp:nvSpPr>
      <dsp:spPr>
        <a:xfrm>
          <a:off x="5587478" y="2948442"/>
          <a:ext cx="640608" cy="64060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731615" y="2948442"/>
        <a:ext cx="352334" cy="482058"/>
      </dsp:txXfrm>
    </dsp:sp>
    <dsp:sp modelId="{AE0F6687-794A-413B-A284-2373FF8B18B0}">
      <dsp:nvSpPr>
        <dsp:cNvPr id="0" name=""/>
        <dsp:cNvSpPr/>
      </dsp:nvSpPr>
      <dsp:spPr>
        <a:xfrm>
          <a:off x="5992128" y="4081826"/>
          <a:ext cx="640608" cy="64060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136265" y="4081826"/>
        <a:ext cx="352334" cy="48205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5FAB4-94F8-4C1A-B0AF-132150419166}" type="datetimeFigureOut">
              <a:rPr lang="en-US" smtClean="0"/>
              <a:t>4/2/2021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6835D-EF38-4AA5-B8AD-9E9CCAB12462}" type="slidenum">
              <a:rPr lang="en-US" smtClean="0"/>
              <a:t>‹#›</a:t>
            </a:fld>
            <a:endParaRPr lang="en-US"/>
          </a:p>
        </p:txBody>
      </p:sp>
    </p:spTree>
    <p:extLst>
      <p:ext uri="{BB962C8B-B14F-4D97-AF65-F5344CB8AC3E}">
        <p14:creationId xmlns:p14="http://schemas.microsoft.com/office/powerpoint/2010/main" val="314368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to facilitate – The three priorities under Governing Board list are remaining items that were on the 2020 SMAC Governing Board action plan that did not get started.  These CAN be priorities in 2021 but don’t need to be.  Based on youth numbers in the CES Priority Pool, Abby will be starting a group that is focused on youth needs/gaps analysis in March. This will be work that happens in 2021 regardless if it makes the list of priorities for the Governing Board.  Move On is the partnership between CoC and PHA in which PHA makes HCV available for people who are ready for a transition out of PSH but still need the support of a subsidy.  SMAC has an active Move On partnership developed with Metro HRA but SMAC could be looking to expand this to other PHAs within the region.  Mapping a plan for affordable housing development has been on the list of “to dos” for a long time but it is unclear exactly what the </a:t>
            </a:r>
            <a:r>
              <a:rPr lang="en-US" dirty="0" err="1"/>
              <a:t>CoCs</a:t>
            </a:r>
            <a:r>
              <a:rPr lang="en-US" dirty="0"/>
              <a:t> role in that effort can and should be.  </a:t>
            </a:r>
          </a:p>
          <a:p>
            <a:r>
              <a:rPr lang="en-US" dirty="0"/>
              <a:t>Coordinated Entry priorities have been established by the CES Committee and are already in progress to move forward.  </a:t>
            </a:r>
          </a:p>
        </p:txBody>
      </p:sp>
      <p:sp>
        <p:nvSpPr>
          <p:cNvPr id="4" name="Slide Number Placeholder 3"/>
          <p:cNvSpPr>
            <a:spLocks noGrp="1"/>
          </p:cNvSpPr>
          <p:nvPr>
            <p:ph type="sldNum" sz="quarter" idx="5"/>
          </p:nvPr>
        </p:nvSpPr>
        <p:spPr/>
        <p:txBody>
          <a:bodyPr/>
          <a:lstStyle/>
          <a:p>
            <a:fld id="{F9F835F8-C4C4-4C7D-8831-2BA68A1C14CD}" type="slidenum">
              <a:rPr lang="en-US" smtClean="0"/>
              <a:t>3</a:t>
            </a:fld>
            <a:endParaRPr lang="en-US"/>
          </a:p>
        </p:txBody>
      </p:sp>
    </p:spTree>
    <p:extLst>
      <p:ext uri="{BB962C8B-B14F-4D97-AF65-F5344CB8AC3E}">
        <p14:creationId xmlns:p14="http://schemas.microsoft.com/office/powerpoint/2010/main" val="3050918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4/2/2021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90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4/2/2021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6490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4/2/2021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145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88611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4/2/2021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2158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3547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7183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4/2/2021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7141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4/2/2021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8423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2428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5563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79427397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3E951353-C424-4A82-9699-B43E563F85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9" name="Rectangle 8">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D18E7-A839-459F-80D8-B8EE5A819AC7}"/>
              </a:ext>
            </a:extLst>
          </p:cNvPr>
          <p:cNvSpPr>
            <a:spLocks noGrp="1"/>
          </p:cNvSpPr>
          <p:nvPr>
            <p:ph type="ctrTitle"/>
          </p:nvPr>
        </p:nvSpPr>
        <p:spPr>
          <a:xfrm>
            <a:off x="371372" y="415936"/>
            <a:ext cx="11497540" cy="4135102"/>
          </a:xfrm>
        </p:spPr>
        <p:txBody>
          <a:bodyPr anchor="t">
            <a:normAutofit fontScale="90000"/>
          </a:bodyPr>
          <a:lstStyle/>
          <a:p>
            <a:r>
              <a:rPr lang="en-US" sz="11500" dirty="0">
                <a:solidFill>
                  <a:schemeClr val="bg1"/>
                </a:solidFill>
              </a:rPr>
              <a:t>SMAC Governing Board</a:t>
            </a:r>
          </a:p>
        </p:txBody>
      </p:sp>
      <p:sp>
        <p:nvSpPr>
          <p:cNvPr id="11" name="Rectangle 10">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C8DCD8E-BF28-41DC-8A53-D3B45B3867F9}"/>
              </a:ext>
            </a:extLst>
          </p:cNvPr>
          <p:cNvSpPr>
            <a:spLocks noGrp="1"/>
          </p:cNvSpPr>
          <p:nvPr>
            <p:ph type="subTitle" idx="1"/>
          </p:nvPr>
        </p:nvSpPr>
        <p:spPr>
          <a:xfrm>
            <a:off x="371371" y="4718033"/>
            <a:ext cx="10585099" cy="1175039"/>
          </a:xfrm>
        </p:spPr>
        <p:txBody>
          <a:bodyPr anchor="b">
            <a:normAutofit/>
          </a:bodyPr>
          <a:lstStyle/>
          <a:p>
            <a:r>
              <a:rPr lang="en-US" sz="1800" dirty="0">
                <a:solidFill>
                  <a:schemeClr val="bg1"/>
                </a:solidFill>
              </a:rPr>
              <a:t>March 19, 2021</a:t>
            </a:r>
          </a:p>
        </p:txBody>
      </p:sp>
    </p:spTree>
    <p:extLst>
      <p:ext uri="{BB962C8B-B14F-4D97-AF65-F5344CB8AC3E}">
        <p14:creationId xmlns:p14="http://schemas.microsoft.com/office/powerpoint/2010/main" val="422262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C7359E-AC21-4997-AF33-E78F9E8A1BEB}"/>
              </a:ext>
            </a:extLst>
          </p:cNvPr>
          <p:cNvSpPr>
            <a:spLocks noGrp="1"/>
          </p:cNvSpPr>
          <p:nvPr>
            <p:ph type="title"/>
          </p:nvPr>
        </p:nvSpPr>
        <p:spPr>
          <a:xfrm>
            <a:off x="621792" y="1161288"/>
            <a:ext cx="3602736" cy="4526280"/>
          </a:xfrm>
        </p:spPr>
        <p:txBody>
          <a:bodyPr>
            <a:normAutofit/>
          </a:bodyPr>
          <a:lstStyle/>
          <a:p>
            <a:r>
              <a:rPr lang="en-US" dirty="0"/>
              <a:t>Agenda</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4D0E24-41AD-4CD3-9EE1-B9C7ACCC38D8}"/>
              </a:ext>
            </a:extLst>
          </p:cNvPr>
          <p:cNvSpPr>
            <a:spLocks noGrp="1"/>
          </p:cNvSpPr>
          <p:nvPr>
            <p:ph idx="1"/>
          </p:nvPr>
        </p:nvSpPr>
        <p:spPr>
          <a:xfrm>
            <a:off x="5434149" y="932688"/>
            <a:ext cx="5916603" cy="4992624"/>
          </a:xfrm>
        </p:spPr>
        <p:txBody>
          <a:bodyPr anchor="ctr">
            <a:normAutofit lnSpcReduction="10000"/>
          </a:bodyPr>
          <a:lstStyle/>
          <a:p>
            <a:pPr marL="342900" marR="0" lvl="0" indent="-342900">
              <a:lnSpc>
                <a:spcPct val="100000"/>
              </a:lnSpc>
              <a:spcBef>
                <a:spcPts val="0"/>
              </a:spcBef>
              <a:spcAft>
                <a:spcPts val="0"/>
              </a:spcAft>
              <a:buFont typeface="+mj-lt"/>
              <a:buAutoNum type="arabicParenR"/>
            </a:pPr>
            <a:r>
              <a:rPr lang="en-US" sz="1700" dirty="0">
                <a:effectLst/>
                <a:latin typeface="Calibri" panose="020F0502020204030204" pitchFamily="34" charset="0"/>
                <a:ea typeface="Calibri" panose="020F0502020204030204" pitchFamily="34" charset="0"/>
                <a:cs typeface="Times New Roman" panose="02020603050405020304" pitchFamily="18" charset="0"/>
              </a:rPr>
              <a:t>Introductions									</a:t>
            </a:r>
          </a:p>
          <a:p>
            <a:pPr marL="342900" marR="0" lvl="0" indent="-342900">
              <a:lnSpc>
                <a:spcPct val="100000"/>
              </a:lnSpc>
              <a:spcBef>
                <a:spcPts val="0"/>
              </a:spcBef>
              <a:spcAft>
                <a:spcPts val="0"/>
              </a:spcAft>
              <a:buFont typeface="+mj-lt"/>
              <a:buAutoNum type="arabicParenR"/>
            </a:pPr>
            <a:r>
              <a:rPr lang="en-US" sz="1700" dirty="0">
                <a:effectLst/>
                <a:latin typeface="Calibri" panose="020F0502020204030204" pitchFamily="34" charset="0"/>
                <a:ea typeface="Calibri" panose="020F0502020204030204" pitchFamily="34" charset="0"/>
                <a:cs typeface="Times New Roman" panose="02020603050405020304" pitchFamily="18" charset="0"/>
              </a:rPr>
              <a:t>Approve January and February minutes				</a:t>
            </a:r>
          </a:p>
          <a:p>
            <a:pPr marL="342900" marR="0" lvl="0" indent="-342900">
              <a:lnSpc>
                <a:spcPct val="100000"/>
              </a:lnSpc>
              <a:spcBef>
                <a:spcPts val="0"/>
              </a:spcBef>
              <a:spcAft>
                <a:spcPts val="0"/>
              </a:spcAft>
              <a:buFont typeface="+mj-lt"/>
              <a:buAutoNum type="arabicParenR"/>
            </a:pPr>
            <a:r>
              <a:rPr lang="en-US" sz="1700" dirty="0">
                <a:effectLst/>
                <a:latin typeface="Calibri" panose="020F0502020204030204" pitchFamily="34" charset="0"/>
                <a:ea typeface="Calibri" panose="020F0502020204030204" pitchFamily="34" charset="0"/>
                <a:cs typeface="Times New Roman" panose="02020603050405020304" pitchFamily="18" charset="0"/>
              </a:rPr>
              <a:t>Updates					</a:t>
            </a:r>
          </a:p>
          <a:p>
            <a:pPr marL="742950" marR="0" lvl="1" indent="-285750">
              <a:lnSpc>
                <a:spcPct val="100000"/>
              </a:lnSpc>
              <a:spcBef>
                <a:spcPts val="0"/>
              </a:spcBef>
              <a:spcAft>
                <a:spcPts val="0"/>
              </a:spcAft>
              <a:buFont typeface="+mj-lt"/>
              <a:buAutoNum type="alphaL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Coordinated Entry  </a:t>
            </a:r>
          </a:p>
          <a:p>
            <a:pPr marL="742950" marR="0" lvl="1" indent="-285750">
              <a:lnSpc>
                <a:spcPct val="100000"/>
              </a:lnSpc>
              <a:spcBef>
                <a:spcPts val="0"/>
              </a:spcBef>
              <a:spcAft>
                <a:spcPts val="0"/>
              </a:spcAft>
              <a:buFont typeface="+mj-lt"/>
              <a:buAutoNum type="alphaL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SPARC </a:t>
            </a:r>
          </a:p>
          <a:p>
            <a:pPr marL="742950" marR="0" lvl="1" indent="-285750">
              <a:lnSpc>
                <a:spcPct val="100000"/>
              </a:lnSpc>
              <a:spcBef>
                <a:spcPts val="0"/>
              </a:spcBef>
              <a:spcAft>
                <a:spcPts val="0"/>
              </a:spcAft>
              <a:buFont typeface="+mj-lt"/>
              <a:buAutoNum type="alphaLcPeriod"/>
            </a:pPr>
            <a:r>
              <a:rPr lang="en-US" sz="1700" dirty="0">
                <a:latin typeface="Calibri" panose="020F0502020204030204" pitchFamily="34" charset="0"/>
                <a:ea typeface="Calibri" panose="020F0502020204030204" pitchFamily="34" charset="0"/>
                <a:cs typeface="Times New Roman" panose="02020603050405020304" pitchFamily="18" charset="0"/>
              </a:rPr>
              <a:t>Operations</a:t>
            </a:r>
          </a:p>
          <a:p>
            <a:pPr marL="457200" marR="0" lvl="1" indent="0">
              <a:lnSpc>
                <a:spcPct val="100000"/>
              </a:lnSpc>
              <a:spcBef>
                <a:spcPts val="0"/>
              </a:spcBef>
              <a:spcAft>
                <a:spcPts val="0"/>
              </a:spcAft>
              <a:buNone/>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arenR"/>
            </a:pPr>
            <a:r>
              <a:rPr lang="en-US" sz="1700" dirty="0">
                <a:effectLst/>
                <a:latin typeface="Calibri" panose="020F0502020204030204" pitchFamily="34" charset="0"/>
                <a:ea typeface="Calibri" panose="020F0502020204030204" pitchFamily="34" charset="0"/>
                <a:cs typeface="Times New Roman" panose="02020603050405020304" pitchFamily="18" charset="0"/>
              </a:rPr>
              <a:t>HUD Reporting Updates</a:t>
            </a:r>
          </a:p>
          <a:p>
            <a:pPr marL="800100" lvl="1" indent="-342900">
              <a:lnSpc>
                <a:spcPct val="100000"/>
              </a:lnSpc>
              <a:spcBef>
                <a:spcPts val="0"/>
              </a:spcBef>
              <a:buFont typeface="+mj-lt"/>
              <a:buAutoNum type="alphaLcPeriod"/>
            </a:pPr>
            <a:r>
              <a:rPr lang="en-US" sz="1700" dirty="0">
                <a:latin typeface="Calibri" panose="020F0502020204030204" pitchFamily="34" charset="0"/>
                <a:ea typeface="Calibri" panose="020F0502020204030204" pitchFamily="34" charset="0"/>
                <a:cs typeface="Times New Roman" panose="02020603050405020304" pitchFamily="18" charset="0"/>
              </a:rPr>
              <a:t>Point in Time (PIT)</a:t>
            </a:r>
          </a:p>
          <a:p>
            <a:pPr marL="800100" lvl="1" indent="-342900">
              <a:lnSpc>
                <a:spcPct val="100000"/>
              </a:lnSpc>
              <a:spcBef>
                <a:spcPts val="0"/>
              </a:spcBef>
              <a:buFont typeface="+mj-lt"/>
              <a:buAutoNum type="alphaL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Housing Inventory Chart (HIC)</a:t>
            </a:r>
          </a:p>
          <a:p>
            <a:pPr marL="800100" lvl="1" indent="-342900">
              <a:lnSpc>
                <a:spcPct val="100000"/>
              </a:lnSpc>
              <a:spcBef>
                <a:spcPts val="0"/>
              </a:spcBef>
              <a:buFont typeface="+mj-lt"/>
              <a:buAutoNum type="alphaL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System Performance Measures (SPMs)</a:t>
            </a:r>
          </a:p>
          <a:p>
            <a:pPr marL="457200" lvl="1" indent="0">
              <a:lnSpc>
                <a:spcPct val="100000"/>
              </a:lnSpc>
              <a:spcBef>
                <a:spcPts val="0"/>
              </a:spcBef>
              <a:buNone/>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spcBef>
                <a:spcPts val="0"/>
              </a:spcBef>
              <a:buFont typeface="+mj-lt"/>
              <a:buAutoNum type="arabicParenR"/>
            </a:pPr>
            <a:r>
              <a:rPr lang="en-US" sz="1700" dirty="0">
                <a:latin typeface="Calibri" panose="020F0502020204030204" pitchFamily="34" charset="0"/>
                <a:ea typeface="Calibri" panose="020F0502020204030204" pitchFamily="34" charset="0"/>
                <a:cs typeface="Times New Roman" panose="02020603050405020304" pitchFamily="18" charset="0"/>
              </a:rPr>
              <a:t>Data Review</a:t>
            </a:r>
            <a:r>
              <a:rPr lang="en-US" sz="17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0000"/>
              </a:lnSpc>
              <a:spcBef>
                <a:spcPts val="0"/>
              </a:spcBef>
              <a:spcAft>
                <a:spcPts val="0"/>
              </a:spcAft>
              <a:buFont typeface="+mj-lt"/>
              <a:buAutoNum type="arabicParenR"/>
            </a:pPr>
            <a:r>
              <a:rPr lang="en-US" sz="1700" dirty="0">
                <a:effectLst/>
                <a:latin typeface="Calibri" panose="020F0502020204030204" pitchFamily="34" charset="0"/>
                <a:ea typeface="Calibri" panose="020F0502020204030204" pitchFamily="34" charset="0"/>
                <a:cs typeface="Times New Roman" panose="02020603050405020304" pitchFamily="18" charset="0"/>
              </a:rPr>
              <a:t>Priority Setting 2021								</a:t>
            </a:r>
          </a:p>
          <a:p>
            <a:pPr marL="0" marR="0" lvl="0" indent="0">
              <a:lnSpc>
                <a:spcPct val="100000"/>
              </a:lnSpc>
              <a:spcBef>
                <a:spcPts val="0"/>
              </a:spcBef>
              <a:spcAft>
                <a:spcPts val="0"/>
              </a:spcAft>
              <a:buNone/>
            </a:pPr>
            <a:r>
              <a:rPr lang="en-US" sz="17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pPr>
            <a:endParaRPr lang="en-US" sz="1700" dirty="0"/>
          </a:p>
        </p:txBody>
      </p:sp>
    </p:spTree>
    <p:extLst>
      <p:ext uri="{BB962C8B-B14F-4D97-AF65-F5344CB8AC3E}">
        <p14:creationId xmlns:p14="http://schemas.microsoft.com/office/powerpoint/2010/main" val="4237821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F67A-0244-41E3-84DE-28BBE22CD5C9}"/>
              </a:ext>
            </a:extLst>
          </p:cNvPr>
          <p:cNvSpPr>
            <a:spLocks noGrp="1"/>
          </p:cNvSpPr>
          <p:nvPr>
            <p:ph type="title"/>
          </p:nvPr>
        </p:nvSpPr>
        <p:spPr/>
        <p:txBody>
          <a:bodyPr/>
          <a:lstStyle/>
          <a:p>
            <a:r>
              <a:rPr lang="en-US" dirty="0"/>
              <a:t>2021 Priority Setting</a:t>
            </a:r>
          </a:p>
        </p:txBody>
      </p:sp>
      <p:sp>
        <p:nvSpPr>
          <p:cNvPr id="3" name="Content Placeholder 2">
            <a:extLst>
              <a:ext uri="{FF2B5EF4-FFF2-40B4-BE49-F238E27FC236}">
                <a16:creationId xmlns:a16="http://schemas.microsoft.com/office/drawing/2014/main" id="{C03D5D39-9943-4058-8115-8A4825B66E0E}"/>
              </a:ext>
            </a:extLst>
          </p:cNvPr>
          <p:cNvSpPr>
            <a:spLocks noGrp="1"/>
          </p:cNvSpPr>
          <p:nvPr>
            <p:ph idx="1"/>
          </p:nvPr>
        </p:nvSpPr>
        <p:spPr/>
        <p:txBody>
          <a:bodyPr/>
          <a:lstStyle/>
          <a:p>
            <a:pPr marL="0">
              <a:lnSpc>
                <a:spcPct val="107000"/>
              </a:lnSpc>
              <a:spcBef>
                <a:spcPts val="0"/>
              </a:spcBef>
              <a:spcAft>
                <a:spcPts val="800"/>
              </a:spcAft>
            </a:pPr>
            <a:r>
              <a:rPr lang="en-US" b="1" dirty="0">
                <a:effectLst/>
                <a:latin typeface="Century Gothic" panose="020B0502020202020204" pitchFamily="34" charset="0"/>
                <a:ea typeface="Calibri" panose="020F0502020204030204" pitchFamily="34" charset="0"/>
                <a:cs typeface="Times New Roman" panose="02020603050405020304" pitchFamily="18" charset="0"/>
              </a:rPr>
              <a:t>Mapping a Plan for Affordable Housing Development</a:t>
            </a:r>
          </a:p>
          <a:p>
            <a:pPr marL="457200" lvl="1">
              <a:lnSpc>
                <a:spcPct val="107000"/>
              </a:lnSpc>
              <a:spcBef>
                <a:spcPts val="0"/>
              </a:spcBef>
              <a:spcAft>
                <a:spcPts val="800"/>
              </a:spcAft>
            </a:pPr>
            <a:endParaRPr lang="en-US" b="1" dirty="0">
              <a:effectLst/>
              <a:latin typeface="Century Gothic" panose="020B050202020202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i="1" dirty="0">
                <a:effectLst/>
                <a:latin typeface="Century Gothic" panose="020B0502020202020204" pitchFamily="34" charset="0"/>
                <a:ea typeface="Calibri" panose="020F0502020204030204" pitchFamily="34" charset="0"/>
                <a:cs typeface="Times New Roman" panose="02020603050405020304" pitchFamily="18" charset="0"/>
              </a:rPr>
              <a:t>Youth Needs/Gaps Analysis and Planning</a:t>
            </a:r>
          </a:p>
          <a:p>
            <a:pPr marL="0" indent="0">
              <a:lnSpc>
                <a:spcPct val="107000"/>
              </a:lnSpc>
              <a:spcBef>
                <a:spcPts val="0"/>
              </a:spcBef>
              <a:spcAft>
                <a:spcPts val="80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dirty="0">
                <a:effectLst/>
                <a:latin typeface="Century Gothic" panose="020B0502020202020204" pitchFamily="34" charset="0"/>
                <a:ea typeface="Calibri" panose="020F0502020204030204" pitchFamily="34" charset="0"/>
                <a:cs typeface="Times New Roman" panose="02020603050405020304" pitchFamily="18" charset="0"/>
              </a:rPr>
              <a:t>Expanding Move On</a:t>
            </a:r>
          </a:p>
          <a:p>
            <a:pPr marL="228600" lvl="1"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2153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742CA-5F05-45D2-B682-963D40428EE5}"/>
              </a:ext>
            </a:extLst>
          </p:cNvPr>
          <p:cNvSpPr>
            <a:spLocks noGrp="1"/>
          </p:cNvSpPr>
          <p:nvPr>
            <p:ph type="title"/>
          </p:nvPr>
        </p:nvSpPr>
        <p:spPr/>
        <p:txBody>
          <a:bodyPr/>
          <a:lstStyle/>
          <a:p>
            <a:r>
              <a:rPr lang="en-US" dirty="0"/>
              <a:t>2021 Priority Setting</a:t>
            </a:r>
          </a:p>
        </p:txBody>
      </p:sp>
      <p:sp>
        <p:nvSpPr>
          <p:cNvPr id="3" name="Content Placeholder 2">
            <a:extLst>
              <a:ext uri="{FF2B5EF4-FFF2-40B4-BE49-F238E27FC236}">
                <a16:creationId xmlns:a16="http://schemas.microsoft.com/office/drawing/2014/main" id="{9E2838C8-1188-42E4-91C9-2A91097A82CA}"/>
              </a:ext>
            </a:extLst>
          </p:cNvPr>
          <p:cNvSpPr>
            <a:spLocks noGrp="1"/>
          </p:cNvSpPr>
          <p:nvPr>
            <p:ph idx="1"/>
          </p:nvPr>
        </p:nvSpPr>
        <p:spPr/>
        <p:txBody>
          <a:bodyPr>
            <a:normAutofit fontScale="92500" lnSpcReduction="20000"/>
          </a:bodyPr>
          <a:lstStyle/>
          <a:p>
            <a:r>
              <a:rPr lang="en-US" dirty="0"/>
              <a:t>Continuing equity focus and setting actionable goals</a:t>
            </a:r>
          </a:p>
          <a:p>
            <a:pPr lvl="1"/>
            <a:r>
              <a:rPr lang="en-US" dirty="0"/>
              <a:t>Expanding outreach</a:t>
            </a:r>
          </a:p>
          <a:p>
            <a:r>
              <a:rPr lang="en-US" dirty="0"/>
              <a:t>Identifying and applying for regional grant opportunities</a:t>
            </a:r>
          </a:p>
          <a:p>
            <a:r>
              <a:rPr lang="en-US" dirty="0"/>
              <a:t>Reaching out and learning about new providers</a:t>
            </a:r>
          </a:p>
          <a:p>
            <a:r>
              <a:rPr lang="en-US" dirty="0"/>
              <a:t>Planning for eviction moratorium ending</a:t>
            </a:r>
          </a:p>
          <a:p>
            <a:r>
              <a:rPr lang="en-US" dirty="0"/>
              <a:t>Landlord engagement specialty within Centralized Access design</a:t>
            </a:r>
          </a:p>
          <a:p>
            <a:r>
              <a:rPr lang="en-US" dirty="0"/>
              <a:t>Alternatives to housing</a:t>
            </a:r>
          </a:p>
          <a:p>
            <a:pPr lvl="1"/>
            <a:r>
              <a:rPr lang="en-US" dirty="0"/>
              <a:t>Vacant space in shopping malls</a:t>
            </a:r>
          </a:p>
          <a:p>
            <a:pPr lvl="1"/>
            <a:r>
              <a:rPr lang="en-US" dirty="0"/>
              <a:t>Development of Tiny House community(</a:t>
            </a:r>
            <a:r>
              <a:rPr lang="en-US" dirty="0" err="1"/>
              <a:t>ies</a:t>
            </a:r>
            <a:r>
              <a:rPr lang="en-US" dirty="0"/>
              <a:t>)</a:t>
            </a:r>
          </a:p>
          <a:p>
            <a:endParaRPr lang="en-US" dirty="0"/>
          </a:p>
        </p:txBody>
      </p:sp>
    </p:spTree>
    <p:extLst>
      <p:ext uri="{BB962C8B-B14F-4D97-AF65-F5344CB8AC3E}">
        <p14:creationId xmlns:p14="http://schemas.microsoft.com/office/powerpoint/2010/main" val="276658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7464614" y="1783959"/>
            <a:ext cx="4087306" cy="2889114"/>
          </a:xfrm>
        </p:spPr>
        <p:txBody>
          <a:bodyPr anchor="b">
            <a:normAutofit/>
          </a:bodyPr>
          <a:lstStyle/>
          <a:p>
            <a:pPr algn="l"/>
            <a:r>
              <a:rPr lang="en-US" sz="5400"/>
              <a:t>SMAC CES Committee</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7464612" y="4750893"/>
            <a:ext cx="4087305" cy="1147863"/>
          </a:xfrm>
        </p:spPr>
        <p:txBody>
          <a:bodyPr anchor="t">
            <a:normAutofit/>
          </a:bodyPr>
          <a:lstStyle/>
          <a:p>
            <a:pPr algn="l"/>
            <a:r>
              <a:rPr lang="en-US" sz="2000"/>
              <a:t>March 4</a:t>
            </a:r>
            <a:r>
              <a:rPr lang="en-US" sz="2000" baseline="30000"/>
              <a:t>th</a:t>
            </a:r>
            <a:r>
              <a:rPr lang="en-US" sz="2000"/>
              <a:t>, 2021</a:t>
            </a: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extLst>
              <a:ext uri="{28A0092B-C50C-407E-A947-70E740481C1C}">
                <a14:useLocalDpi xmlns:a14="http://schemas.microsoft.com/office/drawing/2010/main" val="0"/>
              </a:ext>
            </a:extLst>
          </a:blip>
          <a:srcRect l="1553" r="4079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3143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2EF2B-11B4-416F-A886-3F1DBAF90169}"/>
              </a:ext>
            </a:extLst>
          </p:cNvPr>
          <p:cNvSpPr>
            <a:spLocks noGrp="1"/>
          </p:cNvSpPr>
          <p:nvPr>
            <p:ph type="title"/>
          </p:nvPr>
        </p:nvSpPr>
        <p:spPr>
          <a:xfrm>
            <a:off x="643470" y="640822"/>
            <a:ext cx="3418659" cy="5583148"/>
          </a:xfrm>
        </p:spPr>
        <p:txBody>
          <a:bodyPr anchor="ctr">
            <a:normAutofit/>
          </a:bodyPr>
          <a:lstStyle/>
          <a:p>
            <a:r>
              <a:rPr lang="en-US" sz="5400"/>
              <a:t>SMAC Priority Pool Trends</a:t>
            </a:r>
          </a:p>
        </p:txBody>
      </p:sp>
      <p:graphicFrame>
        <p:nvGraphicFramePr>
          <p:cNvPr id="23" name="Content Placeholder 22">
            <a:extLst>
              <a:ext uri="{FF2B5EF4-FFF2-40B4-BE49-F238E27FC236}">
                <a16:creationId xmlns:a16="http://schemas.microsoft.com/office/drawing/2014/main" id="{99A23D02-3834-4919-9728-66FD82CF8530}"/>
              </a:ext>
            </a:extLst>
          </p:cNvPr>
          <p:cNvGraphicFramePr>
            <a:graphicFrameLocks noGrp="1"/>
          </p:cNvGraphicFramePr>
          <p:nvPr>
            <p:ph idx="1"/>
          </p:nvPr>
        </p:nvGraphicFramePr>
        <p:xfrm>
          <a:off x="4648018" y="640822"/>
          <a:ext cx="6900512" cy="55361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850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830B-8671-46C9-B855-69814A3C635E}"/>
              </a:ext>
            </a:extLst>
          </p:cNvPr>
          <p:cNvSpPr>
            <a:spLocks noGrp="1"/>
          </p:cNvSpPr>
          <p:nvPr>
            <p:ph type="title"/>
          </p:nvPr>
        </p:nvSpPr>
        <p:spPr>
          <a:xfrm>
            <a:off x="630936" y="639520"/>
            <a:ext cx="3429000" cy="1719072"/>
          </a:xfrm>
        </p:spPr>
        <p:txBody>
          <a:bodyPr vert="horz" lIns="91440" tIns="45720" rIns="91440" bIns="45720" rtlCol="0" anchor="b">
            <a:normAutofit fontScale="90000"/>
          </a:bodyPr>
          <a:lstStyle/>
          <a:p>
            <a:r>
              <a:rPr lang="en-US" sz="4600" kern="1200">
                <a:solidFill>
                  <a:schemeClr val="tx1"/>
                </a:solidFill>
                <a:latin typeface="+mj-lt"/>
                <a:ea typeface="+mj-ea"/>
                <a:cs typeface="+mj-cs"/>
              </a:rPr>
              <a:t>SMAC Priority Pool Trends</a:t>
            </a:r>
          </a:p>
        </p:txBody>
      </p:sp>
      <p:sp>
        <p:nvSpPr>
          <p:cNvPr id="5" name="TextBox 4">
            <a:extLst>
              <a:ext uri="{FF2B5EF4-FFF2-40B4-BE49-F238E27FC236}">
                <a16:creationId xmlns:a16="http://schemas.microsoft.com/office/drawing/2014/main" id="{0E81141B-E1CE-4E44-BAE9-F972370EE416}"/>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200"/>
              <a:t>Singles are hugely outpacing our resources</a:t>
            </a:r>
          </a:p>
          <a:p>
            <a:pPr marL="285750" indent="-228600" defTabSz="914400">
              <a:lnSpc>
                <a:spcPct val="90000"/>
              </a:lnSpc>
              <a:spcAft>
                <a:spcPts val="600"/>
              </a:spcAft>
              <a:buFont typeface="Arial" panose="020B0604020202020204" pitchFamily="34" charset="0"/>
              <a:buChar char="•"/>
            </a:pPr>
            <a:r>
              <a:rPr lang="en-US" sz="2200"/>
              <a:t>Singles have fewer non-CE housing options</a:t>
            </a:r>
          </a:p>
          <a:p>
            <a:pPr marL="285750" indent="-228600" defTabSz="914400">
              <a:lnSpc>
                <a:spcPct val="90000"/>
              </a:lnSpc>
              <a:spcAft>
                <a:spcPts val="600"/>
              </a:spcAft>
              <a:buFont typeface="Arial" panose="020B0604020202020204" pitchFamily="34" charset="0"/>
              <a:buChar char="•"/>
            </a:pPr>
            <a:r>
              <a:rPr lang="en-US" sz="2200"/>
              <a:t>Our Pool size is steadily increasing due to this mismatch of resources</a:t>
            </a:r>
          </a:p>
        </p:txBody>
      </p:sp>
      <p:graphicFrame>
        <p:nvGraphicFramePr>
          <p:cNvPr id="4" name="Content Placeholder 3">
            <a:extLst>
              <a:ext uri="{FF2B5EF4-FFF2-40B4-BE49-F238E27FC236}">
                <a16:creationId xmlns:a16="http://schemas.microsoft.com/office/drawing/2014/main" id="{47B84F9B-420C-43D4-9C71-11658BE39158}"/>
              </a:ext>
            </a:extLst>
          </p:cNvPr>
          <p:cNvGraphicFramePr>
            <a:graphicFrameLocks noGrp="1"/>
          </p:cNvGraphicFramePr>
          <p:nvPr>
            <p:ph idx="1"/>
          </p:nvPr>
        </p:nvGraphicFramePr>
        <p:xfrm>
          <a:off x="5181600" y="640080"/>
          <a:ext cx="6376415" cy="49575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7355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2CEC-E74D-4AEF-B56A-F3361F4D0593}"/>
              </a:ext>
            </a:extLst>
          </p:cNvPr>
          <p:cNvSpPr>
            <a:spLocks noGrp="1"/>
          </p:cNvSpPr>
          <p:nvPr>
            <p:ph type="title"/>
          </p:nvPr>
        </p:nvSpPr>
        <p:spPr>
          <a:xfrm>
            <a:off x="777240" y="731519"/>
            <a:ext cx="2845191" cy="3237579"/>
          </a:xfrm>
        </p:spPr>
        <p:txBody>
          <a:bodyPr>
            <a:normAutofit/>
          </a:bodyPr>
          <a:lstStyle/>
          <a:p>
            <a:r>
              <a:rPr lang="en-US" sz="3200" dirty="0"/>
              <a:t>We asked: What would be your approach to address this resource issue?</a:t>
            </a:r>
          </a:p>
        </p:txBody>
      </p:sp>
      <p:graphicFrame>
        <p:nvGraphicFramePr>
          <p:cNvPr id="12" name="Content Placeholder 2">
            <a:extLst>
              <a:ext uri="{FF2B5EF4-FFF2-40B4-BE49-F238E27FC236}">
                <a16:creationId xmlns:a16="http://schemas.microsoft.com/office/drawing/2014/main" id="{9241EE3B-D2E4-42A0-8D03-6F77B0667F7A}"/>
              </a:ext>
            </a:extLst>
          </p:cNvPr>
          <p:cNvGraphicFramePr>
            <a:graphicFrameLocks noGrp="1"/>
          </p:cNvGraphicFramePr>
          <p:nvPr>
            <p:ph idx="1"/>
          </p:nvPr>
        </p:nvGraphicFramePr>
        <p:xfrm>
          <a:off x="4379913" y="687388"/>
          <a:ext cx="7037387" cy="547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1711195"/>
      </p:ext>
    </p:extLst>
  </p:cSld>
  <p:clrMapOvr>
    <a:masterClrMapping/>
  </p:clrMapOvr>
</p:sld>
</file>

<file path=ppt/theme/theme1.xml><?xml version="1.0" encoding="utf-8"?>
<a:theme xmlns:a="http://schemas.openxmlformats.org/drawingml/2006/main" name="AccentBoxVTI">
  <a:themeElements>
    <a:clrScheme name="AnalogousFromLightSeedRightStep">
      <a:dk1>
        <a:srgbClr val="000000"/>
      </a:dk1>
      <a:lt1>
        <a:srgbClr val="FFFFFF"/>
      </a:lt1>
      <a:dk2>
        <a:srgbClr val="3B3521"/>
      </a:dk2>
      <a:lt2>
        <a:srgbClr val="E2E6E8"/>
      </a:lt2>
      <a:accent1>
        <a:srgbClr val="CB9778"/>
      </a:accent1>
      <a:accent2>
        <a:srgbClr val="B1A163"/>
      </a:accent2>
      <a:accent3>
        <a:srgbClr val="9BA76D"/>
      </a:accent3>
      <a:accent4>
        <a:srgbClr val="80B062"/>
      </a:accent4>
      <a:accent5>
        <a:srgbClr val="6CB16F"/>
      </a:accent5>
      <a:accent6>
        <a:srgbClr val="63B187"/>
      </a:accent6>
      <a:hlink>
        <a:srgbClr val="5A87A1"/>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TotalTime>
  <Words>490</Words>
  <Application>Microsoft Office PowerPoint</Application>
  <PresentationFormat>Widescreen</PresentationFormat>
  <Paragraphs>54</Paragraphs>
  <Slides>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Neue Haas Grotesk Text Pro</vt:lpstr>
      <vt:lpstr>AccentBoxVTI</vt:lpstr>
      <vt:lpstr>SMAC Governing Board</vt:lpstr>
      <vt:lpstr>Agenda</vt:lpstr>
      <vt:lpstr>2021 Priority Setting</vt:lpstr>
      <vt:lpstr>2021 Priority Setting</vt:lpstr>
      <vt:lpstr>SMAC CES Committee</vt:lpstr>
      <vt:lpstr>SMAC Priority Pool Trends</vt:lpstr>
      <vt:lpstr>SMAC Priority Pool Trends</vt:lpstr>
      <vt:lpstr>We asked: What would be your approach to address this resource issue?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SMAC Governing Board</dc:title>
  <dc:creator>Abby Guilford</dc:creator>
  <cp:lastModifiedBy>Abby Guilford</cp:lastModifiedBy>
  <cp:revision>3</cp:revision>
  <dcterms:created xsi:type="dcterms:W3CDTF">2021-03-19T17:21:16Z</dcterms:created>
  <dcterms:modified xsi:type="dcterms:W3CDTF">2021-04-02T13:58:48Z</dcterms:modified>
</cp:coreProperties>
</file>