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66" r:id="rId5"/>
    <p:sldId id="261" r:id="rId6"/>
    <p:sldId id="259" r:id="rId7"/>
    <p:sldId id="260"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788" autoAdjust="0"/>
  </p:normalViewPr>
  <p:slideViewPr>
    <p:cSldViewPr snapToGrid="0">
      <p:cViewPr varScale="1">
        <p:scale>
          <a:sx n="51" d="100"/>
          <a:sy n="51" d="100"/>
        </p:scale>
        <p:origin x="125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1D0313-70CA-42AD-8A35-EFB973A27064}" type="datetimeFigureOut">
              <a:rPr lang="en-US" smtClean="0"/>
              <a:t>2/17/2021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F835F8-C4C4-4C7D-8831-2BA68A1C14CD}" type="slidenum">
              <a:rPr lang="en-US" smtClean="0"/>
              <a:t>‹#›</a:t>
            </a:fld>
            <a:endParaRPr lang="en-US"/>
          </a:p>
        </p:txBody>
      </p:sp>
    </p:spTree>
    <p:extLst>
      <p:ext uri="{BB962C8B-B14F-4D97-AF65-F5344CB8AC3E}">
        <p14:creationId xmlns:p14="http://schemas.microsoft.com/office/powerpoint/2010/main" val="1474271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 to facilitate – The three priorities under Governing Board list are remaining items that were on the 2020 SMAC Governing Board action plan that did not get started.  These CAN be priorities in 2021 but don’t need to be.  Based on youth numbers in the CES Priority Pool, Abby will be starting a group that is focused on youth needs/gaps analysis in March. This will be work that happens in 2021 regardless if it makes the list of priorities for the Governing Board.  Move On is the partnership between CoC and PHA in which PHA makes HCV available for people who are ready for a transition out of PSH but still need the support of a subsidy.  SMAC has an active Move On partnership developed with Metro HRA but SMAC could be looking to expand this to other PHAs within the region.  Mapping a plan for affordable housing development has been on the list of “to dos” for a long time but it is unclear exactly what the </a:t>
            </a:r>
            <a:r>
              <a:rPr lang="en-US" dirty="0" err="1"/>
              <a:t>CoCs</a:t>
            </a:r>
            <a:r>
              <a:rPr lang="en-US" dirty="0"/>
              <a:t> role in that effort can and should be.  </a:t>
            </a:r>
          </a:p>
          <a:p>
            <a:r>
              <a:rPr lang="en-US" dirty="0"/>
              <a:t>Coordinated Entry priorities have been established by the CES Committee and are already in progress to move forward.  </a:t>
            </a:r>
          </a:p>
        </p:txBody>
      </p:sp>
      <p:sp>
        <p:nvSpPr>
          <p:cNvPr id="4" name="Slide Number Placeholder 3"/>
          <p:cNvSpPr>
            <a:spLocks noGrp="1"/>
          </p:cNvSpPr>
          <p:nvPr>
            <p:ph type="sldNum" sz="quarter" idx="5"/>
          </p:nvPr>
        </p:nvSpPr>
        <p:spPr/>
        <p:txBody>
          <a:bodyPr/>
          <a:lstStyle/>
          <a:p>
            <a:fld id="{F9F835F8-C4C4-4C7D-8831-2BA68A1C14CD}" type="slidenum">
              <a:rPr lang="en-US" smtClean="0"/>
              <a:t>6</a:t>
            </a:fld>
            <a:endParaRPr lang="en-US"/>
          </a:p>
        </p:txBody>
      </p:sp>
    </p:spTree>
    <p:extLst>
      <p:ext uri="{BB962C8B-B14F-4D97-AF65-F5344CB8AC3E}">
        <p14:creationId xmlns:p14="http://schemas.microsoft.com/office/powerpoint/2010/main" val="3050918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Onboarding for ALL board members will take place before the meeting on March 19.  The board will be split into 3 cohorts of 5 and receive an overview of all things SMAC!</a:t>
            </a:r>
          </a:p>
        </p:txBody>
      </p:sp>
      <p:sp>
        <p:nvSpPr>
          <p:cNvPr id="4" name="Slide Number Placeholder 3"/>
          <p:cNvSpPr>
            <a:spLocks noGrp="1"/>
          </p:cNvSpPr>
          <p:nvPr>
            <p:ph type="sldNum" sz="quarter" idx="5"/>
          </p:nvPr>
        </p:nvSpPr>
        <p:spPr/>
        <p:txBody>
          <a:bodyPr/>
          <a:lstStyle/>
          <a:p>
            <a:fld id="{F9F835F8-C4C4-4C7D-8831-2BA68A1C14CD}" type="slidenum">
              <a:rPr lang="en-US" smtClean="0"/>
              <a:t>9</a:t>
            </a:fld>
            <a:endParaRPr lang="en-US"/>
          </a:p>
        </p:txBody>
      </p:sp>
    </p:spTree>
    <p:extLst>
      <p:ext uri="{BB962C8B-B14F-4D97-AF65-F5344CB8AC3E}">
        <p14:creationId xmlns:p14="http://schemas.microsoft.com/office/powerpoint/2010/main" val="1105993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2/17/2021</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6582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2/17/2021</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1929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2/17/2021</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7631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2/17/2021</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6281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2/17/2021</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2143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2/17/2021</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5887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2/17/2021</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4046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2/17/2021</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931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2/17/2021</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4289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2/17/2021</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7278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2/17/2021</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2598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cap="none" spc="0" baseline="0">
                <a:solidFill>
                  <a:schemeClr val="tx1">
                    <a:tint val="75000"/>
                  </a:schemeClr>
                </a:solidFill>
                <a:latin typeface="+mn-lt"/>
              </a:defRPr>
            </a:lvl1pPr>
          </a:lstStyle>
          <a:p>
            <a:fld id="{82EDB8D0-98ED-4B86-9D5F-E61ADC70144D}" type="datetimeFigureOut">
              <a:rPr lang="en-US" smtClean="0"/>
              <a:pPr/>
              <a:t>2/17/2021</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2168652882"/>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Video 3">
            <a:extLst>
              <a:ext uri="{FF2B5EF4-FFF2-40B4-BE49-F238E27FC236}">
                <a16:creationId xmlns:a16="http://schemas.microsoft.com/office/drawing/2014/main" id="{9B28456D-D75E-4F88-B374-6C72808AD865}"/>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59" r="-1" b="-1"/>
          <a:stretch/>
        </p:blipFill>
        <p:spPr>
          <a:xfrm>
            <a:off x="20" y="10"/>
            <a:ext cx="12188932" cy="6857990"/>
          </a:xfrm>
          <a:prstGeom prst="rect">
            <a:avLst/>
          </a:prstGeom>
        </p:spPr>
      </p:pic>
      <p:sp>
        <p:nvSpPr>
          <p:cNvPr id="11" name="Rectangle 10">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0A4AC6-9AFC-409F-AFB6-66F95299CBD4}"/>
              </a:ext>
            </a:extLst>
          </p:cNvPr>
          <p:cNvSpPr>
            <a:spLocks noGrp="1"/>
          </p:cNvSpPr>
          <p:nvPr>
            <p:ph type="ctrTitle"/>
          </p:nvPr>
        </p:nvSpPr>
        <p:spPr>
          <a:xfrm>
            <a:off x="1524000" y="4416721"/>
            <a:ext cx="9144000" cy="1152663"/>
          </a:xfrm>
        </p:spPr>
        <p:txBody>
          <a:bodyPr>
            <a:normAutofit/>
          </a:bodyPr>
          <a:lstStyle/>
          <a:p>
            <a:r>
              <a:rPr lang="en-US" sz="4800" dirty="0">
                <a:solidFill>
                  <a:schemeClr val="bg1"/>
                </a:solidFill>
              </a:rPr>
              <a:t>SMAC Governing Board</a:t>
            </a:r>
          </a:p>
        </p:txBody>
      </p:sp>
      <p:sp>
        <p:nvSpPr>
          <p:cNvPr id="3" name="Subtitle 2">
            <a:extLst>
              <a:ext uri="{FF2B5EF4-FFF2-40B4-BE49-F238E27FC236}">
                <a16:creationId xmlns:a16="http://schemas.microsoft.com/office/drawing/2014/main" id="{998120C7-1F8D-405E-8711-A8A646A25E89}"/>
              </a:ext>
            </a:extLst>
          </p:cNvPr>
          <p:cNvSpPr>
            <a:spLocks noGrp="1"/>
          </p:cNvSpPr>
          <p:nvPr>
            <p:ph type="subTitle" idx="1"/>
          </p:nvPr>
        </p:nvSpPr>
        <p:spPr>
          <a:xfrm>
            <a:off x="1524000" y="5636465"/>
            <a:ext cx="9144000" cy="646785"/>
          </a:xfrm>
        </p:spPr>
        <p:txBody>
          <a:bodyPr>
            <a:normAutofit fontScale="77500" lnSpcReduction="20000"/>
          </a:bodyPr>
          <a:lstStyle/>
          <a:p>
            <a:r>
              <a:rPr lang="en-US" dirty="0">
                <a:solidFill>
                  <a:schemeClr val="bg1"/>
                </a:solidFill>
              </a:rPr>
              <a:t>Friday, February 19 </a:t>
            </a:r>
          </a:p>
          <a:p>
            <a:r>
              <a:rPr lang="en-US" dirty="0">
                <a:solidFill>
                  <a:schemeClr val="bg1"/>
                </a:solidFill>
              </a:rPr>
              <a:t>1:00-3:00</a:t>
            </a:r>
          </a:p>
        </p:txBody>
      </p:sp>
    </p:spTree>
    <p:extLst>
      <p:ext uri="{BB962C8B-B14F-4D97-AF65-F5344CB8AC3E}">
        <p14:creationId xmlns:p14="http://schemas.microsoft.com/office/powerpoint/2010/main" val="53600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7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mute="1">
                <p:cTn id="12"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68692-1309-4E7F-9B64-3E67E5E3C74D}"/>
              </a:ext>
            </a:extLst>
          </p:cNvPr>
          <p:cNvSpPr>
            <a:spLocks noGrp="1"/>
          </p:cNvSpPr>
          <p:nvPr>
            <p:ph type="title"/>
          </p:nvPr>
        </p:nvSpPr>
        <p:spPr/>
        <p:txBody>
          <a:bodyPr/>
          <a:lstStyle/>
          <a:p>
            <a:r>
              <a:rPr lang="en-US" dirty="0"/>
              <a:t>Communication Plan</a:t>
            </a:r>
          </a:p>
        </p:txBody>
      </p:sp>
      <p:sp>
        <p:nvSpPr>
          <p:cNvPr id="3" name="Content Placeholder 2">
            <a:extLst>
              <a:ext uri="{FF2B5EF4-FFF2-40B4-BE49-F238E27FC236}">
                <a16:creationId xmlns:a16="http://schemas.microsoft.com/office/drawing/2014/main" id="{6DF3C836-4BB6-408C-9720-9613FDADC2B9}"/>
              </a:ext>
            </a:extLst>
          </p:cNvPr>
          <p:cNvSpPr>
            <a:spLocks noGrp="1"/>
          </p:cNvSpPr>
          <p:nvPr>
            <p:ph idx="1"/>
          </p:nvPr>
        </p:nvSpPr>
        <p:spPr/>
        <p:txBody>
          <a:bodyPr/>
          <a:lstStyle/>
          <a:p>
            <a:r>
              <a:rPr lang="en-US" dirty="0"/>
              <a:t>Purpose: To develop a more intentional process for connection between local heading home groups and the SMAC Governing Board and committees. </a:t>
            </a:r>
          </a:p>
        </p:txBody>
      </p:sp>
    </p:spTree>
    <p:extLst>
      <p:ext uri="{BB962C8B-B14F-4D97-AF65-F5344CB8AC3E}">
        <p14:creationId xmlns:p14="http://schemas.microsoft.com/office/powerpoint/2010/main" val="36640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B34CB-53D2-4FAB-AA92-E61A66891A99}"/>
              </a:ext>
            </a:extLst>
          </p:cNvPr>
          <p:cNvSpPr>
            <a:spLocks noGrp="1"/>
          </p:cNvSpPr>
          <p:nvPr>
            <p:ph type="title"/>
          </p:nvPr>
        </p:nvSpPr>
        <p:spPr/>
        <p:txBody>
          <a:bodyPr/>
          <a:lstStyle/>
          <a:p>
            <a:r>
              <a:rPr lang="en-US" dirty="0"/>
              <a:t>Reflections and Acknowledgement</a:t>
            </a:r>
          </a:p>
        </p:txBody>
      </p:sp>
      <p:sp>
        <p:nvSpPr>
          <p:cNvPr id="3" name="Content Placeholder 2">
            <a:extLst>
              <a:ext uri="{FF2B5EF4-FFF2-40B4-BE49-F238E27FC236}">
                <a16:creationId xmlns:a16="http://schemas.microsoft.com/office/drawing/2014/main" id="{AF8C8387-C700-447D-854C-1164537FE30A}"/>
              </a:ext>
            </a:extLst>
          </p:cNvPr>
          <p:cNvSpPr>
            <a:spLocks noGrp="1"/>
          </p:cNvSpPr>
          <p:nvPr>
            <p:ph idx="1"/>
          </p:nvPr>
        </p:nvSpPr>
        <p:spPr>
          <a:xfrm>
            <a:off x="838200" y="1438382"/>
            <a:ext cx="10515600" cy="4818580"/>
          </a:xfrm>
        </p:spPr>
        <p:txBody>
          <a:bodyPr>
            <a:normAutofit fontScale="92500" lnSpcReduction="20000"/>
          </a:bodyPr>
          <a:lstStyle/>
          <a:p>
            <a:r>
              <a:rPr lang="en-US" sz="2900" dirty="0"/>
              <a:t>THANK YOU to all of you that will be transitioning out of a voting role on the SMAC Governing Board!</a:t>
            </a:r>
          </a:p>
          <a:p>
            <a:pPr marL="0" indent="0">
              <a:buNone/>
            </a:pPr>
            <a:endParaRPr lang="en-US" dirty="0"/>
          </a:p>
          <a:p>
            <a:r>
              <a:rPr lang="en-US" dirty="0"/>
              <a:t>Denise Smieja</a:t>
            </a:r>
          </a:p>
          <a:p>
            <a:r>
              <a:rPr lang="en-US" dirty="0"/>
              <a:t>James Baron</a:t>
            </a:r>
          </a:p>
          <a:p>
            <a:r>
              <a:rPr lang="en-US" dirty="0"/>
              <a:t>Kristen Brown</a:t>
            </a:r>
          </a:p>
          <a:p>
            <a:r>
              <a:rPr lang="en-US" dirty="0"/>
              <a:t>Heather Duchscherer</a:t>
            </a:r>
          </a:p>
          <a:p>
            <a:r>
              <a:rPr lang="en-US" dirty="0"/>
              <a:t>Lauren Rose</a:t>
            </a:r>
          </a:p>
          <a:p>
            <a:r>
              <a:rPr lang="en-US" dirty="0"/>
              <a:t>Jenny Green</a:t>
            </a:r>
          </a:p>
          <a:p>
            <a:r>
              <a:rPr lang="en-US" dirty="0"/>
              <a:t>Barb Sopp</a:t>
            </a:r>
          </a:p>
          <a:p>
            <a:r>
              <a:rPr lang="en-US" dirty="0"/>
              <a:t>Dana Dumbacher</a:t>
            </a:r>
          </a:p>
          <a:p>
            <a:r>
              <a:rPr lang="en-US"/>
              <a:t>Trisha Kauffman</a:t>
            </a:r>
            <a:endParaRPr lang="en-US" dirty="0"/>
          </a:p>
          <a:p>
            <a:r>
              <a:rPr lang="en-US" dirty="0"/>
              <a:t>Eric Gentry</a:t>
            </a:r>
          </a:p>
        </p:txBody>
      </p:sp>
    </p:spTree>
    <p:extLst>
      <p:ext uri="{BB962C8B-B14F-4D97-AF65-F5344CB8AC3E}">
        <p14:creationId xmlns:p14="http://schemas.microsoft.com/office/powerpoint/2010/main" val="4035556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7359E-AC21-4997-AF33-E78F9E8A1BEB}"/>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A64D0E24-41AD-4CD3-9EE1-B9C7ACCC38D8}"/>
              </a:ext>
            </a:extLst>
          </p:cNvPr>
          <p:cNvSpPr>
            <a:spLocks noGrp="1"/>
          </p:cNvSpPr>
          <p:nvPr>
            <p:ph idx="1"/>
          </p:nvPr>
        </p:nvSpPr>
        <p:spPr>
          <a:xfrm>
            <a:off x="838200" y="1524000"/>
            <a:ext cx="10515600" cy="4686299"/>
          </a:xfrm>
        </p:spPr>
        <p:txBody>
          <a:bodyPr>
            <a:normAutofit lnSpcReduction="10000"/>
          </a:bodyPr>
          <a:lstStyle/>
          <a:p>
            <a:pPr marL="342900" marR="0" lvl="0" indent="-342900">
              <a:lnSpc>
                <a:spcPct val="107000"/>
              </a:lnSpc>
              <a:spcBef>
                <a:spcPts val="0"/>
              </a:spcBef>
              <a:spcAft>
                <a:spcPts val="0"/>
              </a:spcAft>
              <a:buFont typeface="+mj-lt"/>
              <a:buAutoNum type="arabicParenR"/>
            </a:pPr>
            <a:r>
              <a:rPr lang="en-US" sz="2200" dirty="0">
                <a:effectLst/>
                <a:latin typeface="Calibri" panose="020F0502020204030204" pitchFamily="34" charset="0"/>
                <a:ea typeface="Calibri" panose="020F0502020204030204" pitchFamily="34" charset="0"/>
                <a:cs typeface="Times New Roman" panose="02020603050405020304" pitchFamily="18" charset="0"/>
              </a:rPr>
              <a:t>Introductions									</a:t>
            </a:r>
          </a:p>
          <a:p>
            <a:pPr marL="342900" marR="0" lvl="0" indent="-342900">
              <a:lnSpc>
                <a:spcPct val="107000"/>
              </a:lnSpc>
              <a:spcBef>
                <a:spcPts val="0"/>
              </a:spcBef>
              <a:spcAft>
                <a:spcPts val="0"/>
              </a:spcAft>
              <a:buFont typeface="+mj-lt"/>
              <a:buAutoNum type="arabicParenR"/>
            </a:pPr>
            <a:r>
              <a:rPr lang="en-US" sz="2200" dirty="0">
                <a:effectLst/>
                <a:latin typeface="Calibri" panose="020F0502020204030204" pitchFamily="34" charset="0"/>
                <a:ea typeface="Calibri" panose="020F0502020204030204" pitchFamily="34" charset="0"/>
                <a:cs typeface="Times New Roman" panose="02020603050405020304" pitchFamily="18" charset="0"/>
              </a:rPr>
              <a:t>Approve January minutes				</a:t>
            </a:r>
          </a:p>
          <a:p>
            <a:pPr marL="342900" marR="0" lvl="0" indent="-342900">
              <a:lnSpc>
                <a:spcPct val="107000"/>
              </a:lnSpc>
              <a:spcBef>
                <a:spcPts val="0"/>
              </a:spcBef>
              <a:spcAft>
                <a:spcPts val="0"/>
              </a:spcAft>
              <a:buFont typeface="+mj-lt"/>
              <a:buAutoNum type="arabicParenR"/>
            </a:pPr>
            <a:r>
              <a:rPr lang="en-US" sz="2200" dirty="0">
                <a:effectLst/>
                <a:latin typeface="Calibri" panose="020F0502020204030204" pitchFamily="34" charset="0"/>
                <a:ea typeface="Calibri" panose="020F0502020204030204" pitchFamily="34" charset="0"/>
                <a:cs typeface="Times New Roman" panose="02020603050405020304" pitchFamily="18" charset="0"/>
              </a:rPr>
              <a:t>Updates		</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0"/>
              </a:spcAft>
              <a:buFont typeface="+mj-lt"/>
              <a:buAutoNum type="alphaLcPeriod"/>
            </a:pPr>
            <a:r>
              <a:rPr lang="en-US" sz="1700" dirty="0">
                <a:effectLst/>
                <a:latin typeface="Calibri" panose="020F0502020204030204" pitchFamily="34" charset="0"/>
                <a:ea typeface="Calibri" panose="020F0502020204030204" pitchFamily="34" charset="0"/>
                <a:cs typeface="Times New Roman" panose="02020603050405020304" pitchFamily="18" charset="0"/>
              </a:rPr>
              <a:t>Coordinated Entry  </a:t>
            </a:r>
          </a:p>
          <a:p>
            <a:pPr marL="1143000" marR="0" lvl="2" indent="-228600">
              <a:lnSpc>
                <a:spcPct val="107000"/>
              </a:lnSpc>
              <a:spcBef>
                <a:spcPts val="0"/>
              </a:spcBef>
              <a:spcAft>
                <a:spcPts val="0"/>
              </a:spcAft>
              <a:buFont typeface="+mj-lt"/>
              <a:buAutoNum type="romanLcPeriod"/>
            </a:pPr>
            <a:r>
              <a:rPr lang="en-US" sz="1700" dirty="0">
                <a:effectLst/>
                <a:latin typeface="Calibri" panose="020F0502020204030204" pitchFamily="34" charset="0"/>
                <a:ea typeface="Calibri" panose="020F0502020204030204" pitchFamily="34" charset="0"/>
                <a:cs typeface="Times New Roman" panose="02020603050405020304" pitchFamily="18" charset="0"/>
              </a:rPr>
              <a:t>Chronic numbers for Youth and Families</a:t>
            </a:r>
          </a:p>
          <a:p>
            <a:pPr marL="1143000" marR="0" lvl="2" indent="-228600">
              <a:lnSpc>
                <a:spcPct val="107000"/>
              </a:lnSpc>
              <a:spcBef>
                <a:spcPts val="0"/>
              </a:spcBef>
              <a:spcAft>
                <a:spcPts val="0"/>
              </a:spcAft>
              <a:buFont typeface="+mj-lt"/>
              <a:buAutoNum type="romanLcPeriod"/>
            </a:pPr>
            <a:r>
              <a:rPr lang="en-US" sz="1700" dirty="0">
                <a:effectLst/>
                <a:latin typeface="Calibri" panose="020F0502020204030204" pitchFamily="34" charset="0"/>
                <a:ea typeface="Calibri" panose="020F0502020204030204" pitchFamily="34" charset="0"/>
                <a:cs typeface="Times New Roman" panose="02020603050405020304" pitchFamily="18" charset="0"/>
              </a:rPr>
              <a:t>Eligibility Review </a:t>
            </a:r>
          </a:p>
          <a:p>
            <a:pPr marL="742950" marR="0" lvl="1" indent="-285750">
              <a:lnSpc>
                <a:spcPct val="107000"/>
              </a:lnSpc>
              <a:spcBef>
                <a:spcPts val="0"/>
              </a:spcBef>
              <a:spcAft>
                <a:spcPts val="0"/>
              </a:spcAft>
              <a:buFont typeface="+mj-lt"/>
              <a:buAutoNum type="alphaLcPeriod"/>
            </a:pPr>
            <a:r>
              <a:rPr lang="en-US" sz="1700" dirty="0">
                <a:effectLst/>
                <a:latin typeface="Calibri" panose="020F0502020204030204" pitchFamily="34" charset="0"/>
                <a:ea typeface="Calibri" panose="020F0502020204030204" pitchFamily="34" charset="0"/>
                <a:cs typeface="Times New Roman" panose="02020603050405020304" pitchFamily="18" charset="0"/>
              </a:rPr>
              <a:t>SPARC </a:t>
            </a:r>
          </a:p>
          <a:p>
            <a:pPr marL="742950" marR="0" lvl="1" indent="-285750">
              <a:lnSpc>
                <a:spcPct val="107000"/>
              </a:lnSpc>
              <a:spcBef>
                <a:spcPts val="0"/>
              </a:spcBef>
              <a:spcAft>
                <a:spcPts val="0"/>
              </a:spcAft>
              <a:buFont typeface="+mj-lt"/>
              <a:buAutoNum type="alphaLcPeriod"/>
            </a:pPr>
            <a:r>
              <a:rPr lang="en-US" sz="1700" dirty="0">
                <a:effectLst/>
                <a:latin typeface="Calibri" panose="020F0502020204030204" pitchFamily="34" charset="0"/>
                <a:ea typeface="Calibri" panose="020F0502020204030204" pitchFamily="34" charset="0"/>
                <a:cs typeface="Times New Roman" panose="02020603050405020304" pitchFamily="18" charset="0"/>
              </a:rPr>
              <a:t>CHAP/New funding</a:t>
            </a:r>
          </a:p>
          <a:p>
            <a:pPr marL="742950" marR="0" lvl="1" indent="-285750">
              <a:lnSpc>
                <a:spcPct val="107000"/>
              </a:lnSpc>
              <a:spcBef>
                <a:spcPts val="0"/>
              </a:spcBef>
              <a:spcAft>
                <a:spcPts val="0"/>
              </a:spcAft>
              <a:buFont typeface="+mj-lt"/>
              <a:buAutoNum type="alphaLcPeriod"/>
            </a:pPr>
            <a:r>
              <a:rPr lang="en-US" sz="1700" dirty="0">
                <a:effectLst/>
                <a:latin typeface="Calibri" panose="020F0502020204030204" pitchFamily="34" charset="0"/>
                <a:ea typeface="Calibri" panose="020F0502020204030204" pitchFamily="34" charset="0"/>
                <a:cs typeface="Times New Roman" panose="02020603050405020304" pitchFamily="18" charset="0"/>
              </a:rPr>
              <a:t>HUD Update – NOFA, HIC, PIT, SPMs</a:t>
            </a:r>
          </a:p>
          <a:p>
            <a:pPr marL="342900" marR="0" lvl="0" indent="-342900">
              <a:lnSpc>
                <a:spcPct val="107000"/>
              </a:lnSpc>
              <a:spcBef>
                <a:spcPts val="0"/>
              </a:spcBef>
              <a:spcAft>
                <a:spcPts val="0"/>
              </a:spcAft>
              <a:buFont typeface="+mj-lt"/>
              <a:buAutoNum type="arabicParenR"/>
            </a:pPr>
            <a:r>
              <a:rPr lang="en-US" sz="2200" dirty="0">
                <a:effectLst/>
                <a:latin typeface="Calibri" panose="020F0502020204030204" pitchFamily="34" charset="0"/>
                <a:ea typeface="Calibri" panose="020F0502020204030204" pitchFamily="34" charset="0"/>
                <a:cs typeface="Times New Roman" panose="02020603050405020304" pitchFamily="18" charset="0"/>
              </a:rPr>
              <a:t>Overview of 2020 Accomplishments						</a:t>
            </a:r>
          </a:p>
          <a:p>
            <a:pPr marL="342900" marR="0" lvl="0" indent="-342900">
              <a:lnSpc>
                <a:spcPct val="107000"/>
              </a:lnSpc>
              <a:spcBef>
                <a:spcPts val="0"/>
              </a:spcBef>
              <a:spcAft>
                <a:spcPts val="0"/>
              </a:spcAft>
              <a:buFont typeface="+mj-lt"/>
              <a:buAutoNum type="arabicParenR"/>
            </a:pPr>
            <a:r>
              <a:rPr lang="en-US" sz="2200" dirty="0">
                <a:effectLst/>
                <a:latin typeface="Calibri" panose="020F0502020204030204" pitchFamily="34" charset="0"/>
                <a:ea typeface="Calibri" panose="020F0502020204030204" pitchFamily="34" charset="0"/>
                <a:cs typeface="Times New Roman" panose="02020603050405020304" pitchFamily="18" charset="0"/>
              </a:rPr>
              <a:t>Priority Setting 2021								</a:t>
            </a:r>
          </a:p>
          <a:p>
            <a:pPr marL="342900" marR="0" lvl="0" indent="-342900">
              <a:lnSpc>
                <a:spcPct val="107000"/>
              </a:lnSpc>
              <a:spcBef>
                <a:spcPts val="0"/>
              </a:spcBef>
              <a:spcAft>
                <a:spcPts val="0"/>
              </a:spcAft>
              <a:buFont typeface="+mj-lt"/>
              <a:buAutoNum type="arabicParenR"/>
            </a:pPr>
            <a:r>
              <a:rPr lang="en-US" sz="2200" dirty="0">
                <a:effectLst/>
                <a:latin typeface="Calibri" panose="020F0502020204030204" pitchFamily="34" charset="0"/>
                <a:ea typeface="Calibri" panose="020F0502020204030204" pitchFamily="34" charset="0"/>
                <a:cs typeface="Times New Roman" panose="02020603050405020304" pitchFamily="18" charset="0"/>
              </a:rPr>
              <a:t>Bylaw Updates						</a:t>
            </a:r>
          </a:p>
          <a:p>
            <a:pPr marL="342900" marR="0" lvl="0" indent="-342900">
              <a:lnSpc>
                <a:spcPct val="107000"/>
              </a:lnSpc>
              <a:spcBef>
                <a:spcPts val="0"/>
              </a:spcBef>
              <a:spcAft>
                <a:spcPts val="0"/>
              </a:spcAft>
              <a:buFont typeface="+mj-lt"/>
              <a:buAutoNum type="arabicParenR"/>
            </a:pPr>
            <a:r>
              <a:rPr lang="en-US" sz="2200" dirty="0">
                <a:effectLst/>
                <a:latin typeface="Calibri" panose="020F0502020204030204" pitchFamily="34" charset="0"/>
                <a:ea typeface="Calibri" panose="020F0502020204030204" pitchFamily="34" charset="0"/>
                <a:cs typeface="Times New Roman" panose="02020603050405020304" pitchFamily="18" charset="0"/>
              </a:rPr>
              <a:t>Communication Plan Overview and Feedback					</a:t>
            </a:r>
          </a:p>
          <a:p>
            <a:pPr marL="342900" marR="0" lvl="0" indent="-342900">
              <a:lnSpc>
                <a:spcPct val="107000"/>
              </a:lnSpc>
              <a:spcBef>
                <a:spcPts val="0"/>
              </a:spcBef>
              <a:spcAft>
                <a:spcPts val="800"/>
              </a:spcAft>
              <a:buFont typeface="+mj-lt"/>
              <a:buAutoNum type="arabicParenR"/>
            </a:pPr>
            <a:r>
              <a:rPr lang="en-US" sz="2200" dirty="0">
                <a:effectLst/>
                <a:latin typeface="Calibri" panose="020F0502020204030204" pitchFamily="34" charset="0"/>
                <a:ea typeface="Calibri" panose="020F0502020204030204" pitchFamily="34" charset="0"/>
                <a:cs typeface="Times New Roman" panose="02020603050405020304" pitchFamily="18" charset="0"/>
              </a:rPr>
              <a:t>Reflections and acknowledgment of outgoing board members	</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4237821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9B1AB-99D9-4BB3-ACFD-FBBA529E6371}"/>
              </a:ext>
            </a:extLst>
          </p:cNvPr>
          <p:cNvSpPr>
            <a:spLocks noGrp="1"/>
          </p:cNvSpPr>
          <p:nvPr>
            <p:ph type="title"/>
          </p:nvPr>
        </p:nvSpPr>
        <p:spPr/>
        <p:txBody>
          <a:bodyPr/>
          <a:lstStyle/>
          <a:p>
            <a:r>
              <a:rPr lang="en-US" dirty="0"/>
              <a:t>2020 Accomplishments</a:t>
            </a:r>
          </a:p>
        </p:txBody>
      </p:sp>
      <p:sp>
        <p:nvSpPr>
          <p:cNvPr id="3" name="Content Placeholder 2">
            <a:extLst>
              <a:ext uri="{FF2B5EF4-FFF2-40B4-BE49-F238E27FC236}">
                <a16:creationId xmlns:a16="http://schemas.microsoft.com/office/drawing/2014/main" id="{8BE2721C-9599-4825-ABDA-9D38377396D1}"/>
              </a:ext>
            </a:extLst>
          </p:cNvPr>
          <p:cNvSpPr>
            <a:spLocks noGrp="1"/>
          </p:cNvSpPr>
          <p:nvPr>
            <p:ph idx="1"/>
          </p:nvPr>
        </p:nvSpPr>
        <p:spPr>
          <a:xfrm>
            <a:off x="838200" y="1590676"/>
            <a:ext cx="10515600" cy="4695824"/>
          </a:xfrm>
        </p:spPr>
        <p:txBody>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Directors Council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SPARC work </a:t>
            </a:r>
          </a:p>
          <a:p>
            <a:pPr marL="457200" lvl="1">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New board infrastructure that is diverse and incorporates the Directors Council</a:t>
            </a:r>
          </a:p>
          <a:p>
            <a:pPr marL="457200" lvl="1">
              <a:lnSpc>
                <a:spcPct val="107000"/>
              </a:lnSpc>
              <a:spcBef>
                <a:spcPts val="0"/>
              </a:spcBef>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R</a:t>
            </a:r>
            <a:r>
              <a:rPr lang="en-US" sz="1400" dirty="0">
                <a:effectLst/>
                <a:latin typeface="Calibri" panose="020F0502020204030204" pitchFamily="34" charset="0"/>
                <a:ea typeface="Calibri" panose="020F0502020204030204" pitchFamily="34" charset="0"/>
                <a:cs typeface="Times New Roman" panose="02020603050405020304" pitchFamily="18" charset="0"/>
              </a:rPr>
              <a:t>e prioritization of CES (youth as a proxy for race equity)</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Veteran Declaration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CHAP regional planning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COVID survival – transition to remote planning without falling apart!</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Increase shelter capacity</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Influx of resources and collaborative planning </a:t>
            </a:r>
          </a:p>
          <a:p>
            <a:endParaRPr lang="en-US" dirty="0"/>
          </a:p>
        </p:txBody>
      </p:sp>
    </p:spTree>
    <p:extLst>
      <p:ext uri="{BB962C8B-B14F-4D97-AF65-F5344CB8AC3E}">
        <p14:creationId xmlns:p14="http://schemas.microsoft.com/office/powerpoint/2010/main" val="2621965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315A3-D259-4266-979F-B0829A86AB8E}"/>
              </a:ext>
            </a:extLst>
          </p:cNvPr>
          <p:cNvSpPr>
            <a:spLocks noGrp="1"/>
          </p:cNvSpPr>
          <p:nvPr>
            <p:ph type="title"/>
          </p:nvPr>
        </p:nvSpPr>
        <p:spPr/>
        <p:txBody>
          <a:bodyPr/>
          <a:lstStyle/>
          <a:p>
            <a:r>
              <a:rPr lang="en-US" dirty="0"/>
              <a:t>How to use </a:t>
            </a:r>
            <a:r>
              <a:rPr lang="en-US" dirty="0" err="1"/>
              <a:t>Menti</a:t>
            </a:r>
            <a:endParaRPr lang="en-US" dirty="0"/>
          </a:p>
        </p:txBody>
      </p:sp>
      <p:sp>
        <p:nvSpPr>
          <p:cNvPr id="3" name="Content Placeholder 2">
            <a:extLst>
              <a:ext uri="{FF2B5EF4-FFF2-40B4-BE49-F238E27FC236}">
                <a16:creationId xmlns:a16="http://schemas.microsoft.com/office/drawing/2014/main" id="{7A02E2ED-C135-448D-A197-1F956AC1DB3F}"/>
              </a:ext>
            </a:extLst>
          </p:cNvPr>
          <p:cNvSpPr>
            <a:spLocks noGrp="1"/>
          </p:cNvSpPr>
          <p:nvPr>
            <p:ph idx="1"/>
          </p:nvPr>
        </p:nvSpPr>
        <p:spPr/>
        <p:txBody>
          <a:bodyPr/>
          <a:lstStyle/>
          <a:p>
            <a:r>
              <a:rPr lang="en-US" dirty="0"/>
              <a:t>Open menti.com on your computer or phone</a:t>
            </a:r>
          </a:p>
          <a:p>
            <a:r>
              <a:rPr lang="en-US" dirty="0"/>
              <a:t>Enter the code and you should be able to submit your answers!</a:t>
            </a:r>
          </a:p>
          <a:p>
            <a:endParaRPr lang="en-US" dirty="0"/>
          </a:p>
          <a:p>
            <a:r>
              <a:rPr lang="en-US" dirty="0" err="1"/>
              <a:t>Menti</a:t>
            </a:r>
            <a:r>
              <a:rPr lang="en-US" dirty="0"/>
              <a:t> code for today’s meetings: 16 22 40 8</a:t>
            </a:r>
          </a:p>
        </p:txBody>
      </p:sp>
    </p:spTree>
    <p:extLst>
      <p:ext uri="{BB962C8B-B14F-4D97-AF65-F5344CB8AC3E}">
        <p14:creationId xmlns:p14="http://schemas.microsoft.com/office/powerpoint/2010/main" val="1607096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9AD74-31EB-491E-BB6F-FF14FEED07E7}"/>
              </a:ext>
            </a:extLst>
          </p:cNvPr>
          <p:cNvSpPr>
            <a:spLocks noGrp="1"/>
          </p:cNvSpPr>
          <p:nvPr>
            <p:ph type="title"/>
          </p:nvPr>
        </p:nvSpPr>
        <p:spPr/>
        <p:txBody>
          <a:bodyPr/>
          <a:lstStyle/>
          <a:p>
            <a:r>
              <a:rPr lang="en-US" dirty="0" err="1"/>
              <a:t>Menti</a:t>
            </a:r>
            <a:r>
              <a:rPr lang="en-US" dirty="0"/>
              <a:t> Questions</a:t>
            </a:r>
          </a:p>
        </p:txBody>
      </p:sp>
      <p:sp>
        <p:nvSpPr>
          <p:cNvPr id="3" name="Content Placeholder 2">
            <a:extLst>
              <a:ext uri="{FF2B5EF4-FFF2-40B4-BE49-F238E27FC236}">
                <a16:creationId xmlns:a16="http://schemas.microsoft.com/office/drawing/2014/main" id="{D16BD55A-E568-489C-ABE5-F9D5DA5CA173}"/>
              </a:ext>
            </a:extLst>
          </p:cNvPr>
          <p:cNvSpPr>
            <a:spLocks noGrp="1"/>
          </p:cNvSpPr>
          <p:nvPr>
            <p:ph idx="1"/>
          </p:nvPr>
        </p:nvSpPr>
        <p:spPr/>
        <p:txBody>
          <a:bodyPr/>
          <a:lstStyle/>
          <a:p>
            <a:endParaRPr lang="en-US" dirty="0"/>
          </a:p>
          <a:p>
            <a:r>
              <a:rPr lang="en-US" dirty="0"/>
              <a:t>What major accomplishments did we forget to include?</a:t>
            </a:r>
          </a:p>
          <a:p>
            <a:pPr marL="0" indent="0">
              <a:buNone/>
            </a:pPr>
            <a:endParaRPr lang="en-US" dirty="0"/>
          </a:p>
          <a:p>
            <a:r>
              <a:rPr lang="en-US" dirty="0"/>
              <a:t>What accomplishments happened within your agency that you would like highlighted?</a:t>
            </a:r>
          </a:p>
        </p:txBody>
      </p:sp>
    </p:spTree>
    <p:extLst>
      <p:ext uri="{BB962C8B-B14F-4D97-AF65-F5344CB8AC3E}">
        <p14:creationId xmlns:p14="http://schemas.microsoft.com/office/powerpoint/2010/main" val="3530756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5F67A-0244-41E3-84DE-28BBE22CD5C9}"/>
              </a:ext>
            </a:extLst>
          </p:cNvPr>
          <p:cNvSpPr>
            <a:spLocks noGrp="1"/>
          </p:cNvSpPr>
          <p:nvPr>
            <p:ph type="title"/>
          </p:nvPr>
        </p:nvSpPr>
        <p:spPr/>
        <p:txBody>
          <a:bodyPr/>
          <a:lstStyle/>
          <a:p>
            <a:r>
              <a:rPr lang="en-US" dirty="0"/>
              <a:t>2021 Priority Setting</a:t>
            </a:r>
          </a:p>
        </p:txBody>
      </p:sp>
      <p:sp>
        <p:nvSpPr>
          <p:cNvPr id="3" name="Content Placeholder 2">
            <a:extLst>
              <a:ext uri="{FF2B5EF4-FFF2-40B4-BE49-F238E27FC236}">
                <a16:creationId xmlns:a16="http://schemas.microsoft.com/office/drawing/2014/main" id="{C03D5D39-9943-4058-8115-8A4825B66E0E}"/>
              </a:ext>
            </a:extLst>
          </p:cNvPr>
          <p:cNvSpPr>
            <a:spLocks noGrp="1"/>
          </p:cNvSpPr>
          <p:nvPr>
            <p:ph idx="1"/>
          </p:nvPr>
        </p:nvSpPr>
        <p:spPr/>
        <p:txBody>
          <a:bodyPr/>
          <a:lstStyle/>
          <a:p>
            <a:r>
              <a:rPr lang="en-US" dirty="0"/>
              <a:t>Governing Board</a:t>
            </a:r>
          </a:p>
          <a:p>
            <a:pPr marL="457200" lvl="1">
              <a:lnSpc>
                <a:spcPct val="107000"/>
              </a:lnSpc>
              <a:spcBef>
                <a:spcPts val="0"/>
              </a:spcBef>
              <a:spcAft>
                <a:spcPts val="800"/>
              </a:spcAft>
            </a:pPr>
            <a:r>
              <a:rPr lang="en-US" dirty="0">
                <a:effectLst/>
                <a:latin typeface="Century Gothic" panose="020B0502020202020204" pitchFamily="34" charset="0"/>
                <a:ea typeface="Calibri" panose="020F0502020204030204" pitchFamily="34" charset="0"/>
                <a:cs typeface="Times New Roman" panose="02020603050405020304" pitchFamily="18" charset="0"/>
              </a:rPr>
              <a:t>Youth Needs/Gaps Analysis and Planning</a:t>
            </a:r>
          </a:p>
          <a:p>
            <a:pPr marL="457200" lvl="1">
              <a:lnSpc>
                <a:spcPct val="107000"/>
              </a:lnSpc>
              <a:spcBef>
                <a:spcPts val="0"/>
              </a:spcBef>
              <a:spcAft>
                <a:spcPts val="800"/>
              </a:spcAft>
            </a:pPr>
            <a:r>
              <a:rPr lang="en-US" dirty="0">
                <a:effectLst/>
                <a:latin typeface="Century Gothic" panose="020B0502020202020204" pitchFamily="34" charset="0"/>
                <a:ea typeface="Calibri" panose="020F0502020204030204" pitchFamily="34" charset="0"/>
                <a:cs typeface="Times New Roman" panose="02020603050405020304" pitchFamily="18" charset="0"/>
              </a:rPr>
              <a:t>Expanding Move On</a:t>
            </a:r>
          </a:p>
          <a:p>
            <a:pPr marL="457200" lvl="1">
              <a:lnSpc>
                <a:spcPct val="107000"/>
              </a:lnSpc>
              <a:spcBef>
                <a:spcPts val="0"/>
              </a:spcBef>
              <a:spcAft>
                <a:spcPts val="800"/>
              </a:spcAft>
            </a:pPr>
            <a:r>
              <a:rPr lang="en-US" dirty="0">
                <a:effectLst/>
                <a:latin typeface="Century Gothic" panose="020B0502020202020204" pitchFamily="34" charset="0"/>
                <a:ea typeface="Calibri" panose="020F0502020204030204" pitchFamily="34" charset="0"/>
                <a:cs typeface="Times New Roman" panose="02020603050405020304" pitchFamily="18" charset="0"/>
              </a:rPr>
              <a:t>Mapping a Plan for Affordable Housing Development</a:t>
            </a:r>
          </a:p>
          <a:p>
            <a:pPr marL="228600" lvl="1" indent="0">
              <a:lnSpc>
                <a:spcPct val="107000"/>
              </a:lnSpc>
              <a:spcBef>
                <a:spcPts val="0"/>
              </a:spcBef>
              <a:spcAft>
                <a:spcPts val="800"/>
              </a:spcAft>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dirty="0"/>
              <a:t>Coordinated Entry</a:t>
            </a:r>
          </a:p>
          <a:p>
            <a:pPr marL="457200" lvl="1">
              <a:lnSpc>
                <a:spcPct val="107000"/>
              </a:lnSpc>
              <a:spcBef>
                <a:spcPts val="0"/>
              </a:spcBef>
              <a:spcAft>
                <a:spcPts val="800"/>
              </a:spcAft>
            </a:pPr>
            <a:r>
              <a:rPr lang="en-US" dirty="0"/>
              <a:t>Centralized Access Development</a:t>
            </a:r>
          </a:p>
          <a:p>
            <a:pPr marL="457200" lvl="1">
              <a:lnSpc>
                <a:spcPct val="107000"/>
              </a:lnSpc>
              <a:spcBef>
                <a:spcPts val="0"/>
              </a:spcBef>
              <a:spcAft>
                <a:spcPts val="800"/>
              </a:spcAft>
            </a:pPr>
            <a:r>
              <a:rPr lang="en-US" dirty="0"/>
              <a:t>Housing Stabilization Services Integration</a:t>
            </a:r>
          </a:p>
          <a:p>
            <a:pPr marL="0">
              <a:lnSpc>
                <a:spcPct val="107000"/>
              </a:lnSpc>
              <a:spcBef>
                <a:spcPts val="0"/>
              </a:spcBef>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2153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74F55-76A6-45EF-BCC6-9552FB8CB0B4}"/>
              </a:ext>
            </a:extLst>
          </p:cNvPr>
          <p:cNvSpPr>
            <a:spLocks noGrp="1"/>
          </p:cNvSpPr>
          <p:nvPr>
            <p:ph type="title"/>
          </p:nvPr>
        </p:nvSpPr>
        <p:spPr/>
        <p:txBody>
          <a:bodyPr/>
          <a:lstStyle/>
          <a:p>
            <a:r>
              <a:rPr lang="en-US" dirty="0" err="1"/>
              <a:t>Menti</a:t>
            </a:r>
            <a:r>
              <a:rPr lang="en-US" dirty="0"/>
              <a:t> Poll</a:t>
            </a:r>
          </a:p>
        </p:txBody>
      </p:sp>
      <p:sp>
        <p:nvSpPr>
          <p:cNvPr id="3" name="Content Placeholder 2">
            <a:extLst>
              <a:ext uri="{FF2B5EF4-FFF2-40B4-BE49-F238E27FC236}">
                <a16:creationId xmlns:a16="http://schemas.microsoft.com/office/drawing/2014/main" id="{E1A80136-4C69-4C1C-8CB4-AD62C1265EE1}"/>
              </a:ext>
            </a:extLst>
          </p:cNvPr>
          <p:cNvSpPr>
            <a:spLocks noGrp="1"/>
          </p:cNvSpPr>
          <p:nvPr>
            <p:ph idx="1"/>
          </p:nvPr>
        </p:nvSpPr>
        <p:spPr/>
        <p:txBody>
          <a:bodyPr/>
          <a:lstStyle/>
          <a:p>
            <a:r>
              <a:rPr lang="en-US" dirty="0"/>
              <a:t>What order should we focus on remaining goals from 2020?</a:t>
            </a:r>
          </a:p>
          <a:p>
            <a:pPr marL="0" indent="0">
              <a:buNone/>
            </a:pPr>
            <a:endParaRPr lang="en-US" dirty="0"/>
          </a:p>
          <a:p>
            <a:r>
              <a:rPr lang="en-US" dirty="0"/>
              <a:t>What are potential new priorities the board should consider for 2021?</a:t>
            </a:r>
          </a:p>
        </p:txBody>
      </p:sp>
    </p:spTree>
    <p:extLst>
      <p:ext uri="{BB962C8B-B14F-4D97-AF65-F5344CB8AC3E}">
        <p14:creationId xmlns:p14="http://schemas.microsoft.com/office/powerpoint/2010/main" val="3845813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4F5C4-0368-4C09-A226-8B36A0317C8A}"/>
              </a:ext>
            </a:extLst>
          </p:cNvPr>
          <p:cNvSpPr>
            <a:spLocks noGrp="1"/>
          </p:cNvSpPr>
          <p:nvPr>
            <p:ph type="title"/>
          </p:nvPr>
        </p:nvSpPr>
        <p:spPr/>
        <p:txBody>
          <a:bodyPr/>
          <a:lstStyle/>
          <a:p>
            <a:r>
              <a:rPr lang="en-US" dirty="0"/>
              <a:t>Bylaws Update – </a:t>
            </a:r>
            <a:br>
              <a:rPr lang="en-US" dirty="0"/>
            </a:br>
            <a:r>
              <a:rPr lang="en-US" dirty="0"/>
              <a:t>Vote required by current SMAC Voting members</a:t>
            </a:r>
          </a:p>
        </p:txBody>
      </p:sp>
      <p:sp>
        <p:nvSpPr>
          <p:cNvPr id="3" name="Content Placeholder 2">
            <a:extLst>
              <a:ext uri="{FF2B5EF4-FFF2-40B4-BE49-F238E27FC236}">
                <a16:creationId xmlns:a16="http://schemas.microsoft.com/office/drawing/2014/main" id="{70955273-E090-4EE4-A56D-F7A8B33635CA}"/>
              </a:ext>
            </a:extLst>
          </p:cNvPr>
          <p:cNvSpPr>
            <a:spLocks noGrp="1"/>
          </p:cNvSpPr>
          <p:nvPr>
            <p:ph idx="1"/>
          </p:nvPr>
        </p:nvSpPr>
        <p:spPr/>
        <p:txBody>
          <a:bodyPr/>
          <a:lstStyle/>
          <a:p>
            <a:r>
              <a:rPr lang="en-US" dirty="0"/>
              <a:t>The bylaw updates allow for the infrastructure changes to take place.  Voting on the updates allow for new voting members to take on their voting roles at the March Governing Board meeting.</a:t>
            </a:r>
          </a:p>
          <a:p>
            <a:endParaRPr lang="en-US" dirty="0"/>
          </a:p>
          <a:p>
            <a:r>
              <a:rPr lang="en-US" b="1" dirty="0"/>
              <a:t>Voting members for today’s meeting are</a:t>
            </a:r>
            <a:r>
              <a:rPr lang="en-US" dirty="0"/>
              <a:t>: Barb Sopp, Lauren Rose, Kristen Brown, Denise Smieja, Trisha Kauffman, Doreen Farrell, Dana Dumbacher, Dan Lauer-</a:t>
            </a:r>
            <a:r>
              <a:rPr lang="en-US" dirty="0" err="1"/>
              <a:t>Shumacher</a:t>
            </a:r>
            <a:r>
              <a:rPr lang="en-US" dirty="0"/>
              <a:t>, Jen Romero, Eric Gentry, James Baron, Jenny Green, Heather Duchscherer</a:t>
            </a:r>
          </a:p>
        </p:txBody>
      </p:sp>
    </p:spTree>
    <p:extLst>
      <p:ext uri="{BB962C8B-B14F-4D97-AF65-F5344CB8AC3E}">
        <p14:creationId xmlns:p14="http://schemas.microsoft.com/office/powerpoint/2010/main" val="2418718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5D4E-85CF-4CC2-BB72-CDFBF5222A0E}"/>
              </a:ext>
            </a:extLst>
          </p:cNvPr>
          <p:cNvSpPr>
            <a:spLocks noGrp="1"/>
          </p:cNvSpPr>
          <p:nvPr>
            <p:ph type="title"/>
          </p:nvPr>
        </p:nvSpPr>
        <p:spPr/>
        <p:txBody>
          <a:bodyPr/>
          <a:lstStyle/>
          <a:p>
            <a:r>
              <a:rPr lang="en-US" dirty="0"/>
              <a:t>Voting members beginning in March 2021</a:t>
            </a:r>
          </a:p>
        </p:txBody>
      </p:sp>
      <p:sp>
        <p:nvSpPr>
          <p:cNvPr id="3" name="Content Placeholder 2">
            <a:extLst>
              <a:ext uri="{FF2B5EF4-FFF2-40B4-BE49-F238E27FC236}">
                <a16:creationId xmlns:a16="http://schemas.microsoft.com/office/drawing/2014/main" id="{BAB76E39-1586-4484-B6E3-4BCC05F30BFD}"/>
              </a:ext>
            </a:extLst>
          </p:cNvPr>
          <p:cNvSpPr>
            <a:spLocks noGrp="1"/>
          </p:cNvSpPr>
          <p:nvPr>
            <p:ph idx="1"/>
          </p:nvPr>
        </p:nvSpPr>
        <p:spPr>
          <a:xfrm>
            <a:off x="838200" y="1458930"/>
            <a:ext cx="10515600" cy="4839127"/>
          </a:xfrm>
        </p:spPr>
        <p:txBody>
          <a:bodyPr>
            <a:normAutofit fontScale="70000" lnSpcReduction="20000"/>
          </a:bodyPr>
          <a:lstStyle/>
          <a:p>
            <a:r>
              <a:rPr lang="en-US" dirty="0"/>
              <a:t>Carla Wiedemeier</a:t>
            </a:r>
          </a:p>
          <a:p>
            <a:r>
              <a:rPr lang="en-US" dirty="0"/>
              <a:t>Corey Samuels</a:t>
            </a:r>
          </a:p>
          <a:p>
            <a:r>
              <a:rPr lang="en-US" dirty="0"/>
              <a:t>Dan Lauer-Schumacher</a:t>
            </a:r>
          </a:p>
          <a:p>
            <a:r>
              <a:rPr lang="en-US" dirty="0"/>
              <a:t>Doreen Farrell</a:t>
            </a:r>
          </a:p>
          <a:p>
            <a:r>
              <a:rPr lang="en-US" dirty="0"/>
              <a:t>Heather West</a:t>
            </a:r>
          </a:p>
          <a:p>
            <a:r>
              <a:rPr lang="en-US" dirty="0"/>
              <a:t>Jaime </a:t>
            </a:r>
            <a:r>
              <a:rPr lang="en-US" dirty="0" err="1"/>
              <a:t>Stampley</a:t>
            </a:r>
            <a:endParaRPr lang="en-US" dirty="0"/>
          </a:p>
          <a:p>
            <a:r>
              <a:rPr lang="en-US" dirty="0" err="1"/>
              <a:t>Jarahia</a:t>
            </a:r>
            <a:r>
              <a:rPr lang="en-US" dirty="0"/>
              <a:t> Nelson</a:t>
            </a:r>
          </a:p>
          <a:p>
            <a:r>
              <a:rPr lang="en-US" dirty="0"/>
              <a:t>Jen Romero</a:t>
            </a:r>
          </a:p>
          <a:p>
            <a:r>
              <a:rPr lang="en-US" dirty="0"/>
              <a:t>Kamaria Toulon</a:t>
            </a:r>
          </a:p>
          <a:p>
            <a:r>
              <a:rPr lang="en-US" dirty="0"/>
              <a:t>Kelina Morgan</a:t>
            </a:r>
          </a:p>
          <a:p>
            <a:r>
              <a:rPr lang="en-US" dirty="0"/>
              <a:t>Kesha Bradford</a:t>
            </a:r>
          </a:p>
          <a:p>
            <a:r>
              <a:rPr lang="en-US" dirty="0"/>
              <a:t>Matt Lewis</a:t>
            </a:r>
          </a:p>
          <a:p>
            <a:r>
              <a:rPr lang="en-US" dirty="0"/>
              <a:t>Rochelle Washington</a:t>
            </a:r>
          </a:p>
          <a:p>
            <a:r>
              <a:rPr lang="en-US" dirty="0"/>
              <a:t>Rukhsana </a:t>
            </a:r>
            <a:r>
              <a:rPr lang="en-US" dirty="0" err="1"/>
              <a:t>Ghouse</a:t>
            </a:r>
            <a:endParaRPr lang="en-US" dirty="0"/>
          </a:p>
          <a:p>
            <a:r>
              <a:rPr lang="en-US" dirty="0"/>
              <a:t>Tonya </a:t>
            </a:r>
            <a:r>
              <a:rPr lang="en-US" dirty="0" err="1"/>
              <a:t>Fizgerald</a:t>
            </a:r>
            <a:endParaRPr lang="en-US" dirty="0"/>
          </a:p>
        </p:txBody>
      </p:sp>
    </p:spTree>
    <p:extLst>
      <p:ext uri="{BB962C8B-B14F-4D97-AF65-F5344CB8AC3E}">
        <p14:creationId xmlns:p14="http://schemas.microsoft.com/office/powerpoint/2010/main" val="2516146880"/>
      </p:ext>
    </p:extLst>
  </p:cSld>
  <p:clrMapOvr>
    <a:masterClrMapping/>
  </p:clrMapOvr>
</p:sld>
</file>

<file path=ppt/theme/theme1.xml><?xml version="1.0" encoding="utf-8"?>
<a:theme xmlns:a="http://schemas.openxmlformats.org/drawingml/2006/main" name="ShapesVTI">
  <a:themeElements>
    <a:clrScheme name="Office">
      <a:dk1>
        <a:srgbClr val="000000"/>
      </a:dk1>
      <a:lt1>
        <a:srgbClr val="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Festival">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721</Words>
  <Application>Microsoft Office PowerPoint</Application>
  <PresentationFormat>Widescreen</PresentationFormat>
  <Paragraphs>91</Paragraphs>
  <Slides>11</Slides>
  <Notes>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Century Gothic</vt:lpstr>
      <vt:lpstr>ShapesVTI</vt:lpstr>
      <vt:lpstr>SMAC Governing Board</vt:lpstr>
      <vt:lpstr>Agenda</vt:lpstr>
      <vt:lpstr>2020 Accomplishments</vt:lpstr>
      <vt:lpstr>How to use Menti</vt:lpstr>
      <vt:lpstr>Menti Questions</vt:lpstr>
      <vt:lpstr>2021 Priority Setting</vt:lpstr>
      <vt:lpstr>Menti Poll</vt:lpstr>
      <vt:lpstr>Bylaws Update –  Vote required by current SMAC Voting members</vt:lpstr>
      <vt:lpstr>Voting members beginning in March 2021</vt:lpstr>
      <vt:lpstr>Communication Plan</vt:lpstr>
      <vt:lpstr>Reflections and 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SMAC Governing Board</dc:title>
  <dc:creator>Abby Guilford</dc:creator>
  <cp:lastModifiedBy>Abby Guilford</cp:lastModifiedBy>
  <cp:revision>7</cp:revision>
  <dcterms:created xsi:type="dcterms:W3CDTF">2021-02-17T19:20:10Z</dcterms:created>
  <dcterms:modified xsi:type="dcterms:W3CDTF">2021-02-17T19:59:58Z</dcterms:modified>
</cp:coreProperties>
</file>