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i563+iaNB3oEt8yjZNFPHb8Lt6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Gothic-bold.fntdata"/><Relationship Id="rId6" Type="http://schemas.openxmlformats.org/officeDocument/2006/relationships/slide" Target="slides/slide2.xml"/><Relationship Id="rId18" Type="http://schemas.openxmlformats.org/officeDocument/2006/relationships/font" Target="fonts/CenturyGothic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82a181e1d2_0_1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0" name="Google Shape;240;g82a181e1d2_0_1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82aaba2f1a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6" name="Google Shape;246;g82aaba2f1a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Laura</a:t>
            </a:r>
            <a:endParaRPr/>
          </a:p>
        </p:txBody>
      </p:sp>
      <p:sp>
        <p:nvSpPr>
          <p:cNvPr id="247" name="Google Shape;247;g82aaba2f1a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720c4088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720c4088f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2a3067ad4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g82a3067ad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Matt/Abby</a:t>
            </a:r>
            <a:endParaRPr/>
          </a:p>
        </p:txBody>
      </p:sp>
      <p:sp>
        <p:nvSpPr>
          <p:cNvPr id="179" name="Google Shape;179;g82a3067ad4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is the first time we have EVER known our capacity or our needs as a community!</a:t>
            </a:r>
            <a:endParaRPr/>
          </a:p>
        </p:txBody>
      </p:sp>
      <p:sp>
        <p:nvSpPr>
          <p:cNvPr id="213" name="Google Shape;21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2a181e1d2_0_27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g82a181e1d2_0_27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Liz </a:t>
            </a:r>
            <a:endParaRPr/>
          </a:p>
        </p:txBody>
      </p:sp>
      <p:sp>
        <p:nvSpPr>
          <p:cNvPr id="220" name="Google Shape;220;g82a181e1d2_0_27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82a181e1d2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6" name="Google Shape;226;g82a181e1d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Laura</a:t>
            </a:r>
            <a:endParaRPr/>
          </a:p>
        </p:txBody>
      </p:sp>
      <p:sp>
        <p:nvSpPr>
          <p:cNvPr id="227" name="Google Shape;227;g82a181e1d2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82aaba2f1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82aaba2f1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82aaba2f1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3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4" name="Google Shape;124;p2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8" name="Google Shape;128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2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5" name="Google Shape;145;p26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6" name="Google Shape;146;p2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3" name="Google Shape;153;p2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60" name="Google Shape;160;p2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7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FFF"/>
            </a:gs>
            <a:gs pos="100000">
              <a:srgbClr val="C4DCE3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Google Shape;11;p12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2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2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2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2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2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2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12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2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2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2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" name="Google Shape;23;p12"/>
          <p:cNvGrpSpPr/>
          <p:nvPr/>
        </p:nvGrpSpPr>
        <p:grpSpPr>
          <a:xfrm>
            <a:off x="27222" y="157"/>
            <a:ext cx="2356674" cy="6853096"/>
            <a:chOff x="6627813" y="195610"/>
            <a:chExt cx="1952625" cy="5678141"/>
          </a:xfrm>
        </p:grpSpPr>
        <p:sp>
          <p:nvSpPr>
            <p:cNvPr id="24" name="Google Shape;24;p12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2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2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2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2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2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2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2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12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2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12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12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12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200"/>
              <a:buFont typeface="Century Gothic"/>
              <a:buNone/>
            </a:pPr>
            <a:r>
              <a:rPr lang="en-US" sz="2400"/>
              <a:t>Suburban Metro Area Continuum of Care’s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200"/>
              <a:buFont typeface="Century Gothic"/>
              <a:buNone/>
            </a:pPr>
            <a:r>
              <a:rPr lang="en-US" sz="4800"/>
              <a:t>Coordinated Entry System</a:t>
            </a:r>
            <a:endParaRPr sz="4800"/>
          </a:p>
        </p:txBody>
      </p:sp>
      <p:sp>
        <p:nvSpPr>
          <p:cNvPr id="169" name="Google Shape;169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An Introduction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82a181e1d2_0_14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Priority Pool</a:t>
            </a:r>
            <a:endParaRPr/>
          </a:p>
        </p:txBody>
      </p:sp>
      <p:sp>
        <p:nvSpPr>
          <p:cNvPr id="243" name="Google Shape;243;g82a181e1d2_0_14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Generally consists of folks who have been HUD homeless the longest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Does not have a specific “order” - it’s a pool, not a list!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Homeless-specific housing providers submit their openings, and the pool is filtered based on eligibility criteria and client preferences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Have a priority to serve folks who have been outside or in shelter the longest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Assessors are asked to follow-up with people in the Priority Pool every 90 days if they haven’t been offered housing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82aaba2f1a_0_6"/>
          <p:cNvSpPr txBox="1"/>
          <p:nvPr>
            <p:ph type="title"/>
          </p:nvPr>
        </p:nvSpPr>
        <p:spPr>
          <a:xfrm>
            <a:off x="2702454" y="541125"/>
            <a:ext cx="44736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Priority Pool Housing Options</a:t>
            </a:r>
            <a:endParaRPr/>
          </a:p>
        </p:txBody>
      </p:sp>
      <p:sp>
        <p:nvSpPr>
          <p:cNvPr id="250" name="Google Shape;250;g82aaba2f1a_0_6"/>
          <p:cNvSpPr txBox="1"/>
          <p:nvPr>
            <p:ph idx="1" type="body"/>
          </p:nvPr>
        </p:nvSpPr>
        <p:spPr>
          <a:xfrm>
            <a:off x="2408954" y="2082325"/>
            <a:ext cx="44736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84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lang="en-US" sz="2000"/>
              <a:t>All housing with a homelessness requirement</a:t>
            </a:r>
            <a:endParaRPr sz="20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800"/>
              <a:t>Rapid Re-Housing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800"/>
              <a:t>Transitional Housing</a:t>
            </a:r>
            <a:endParaRPr sz="18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 sz="1800"/>
              <a:t>Permanent Supportive Housing</a:t>
            </a:r>
            <a:endParaRPr sz="1800"/>
          </a:p>
        </p:txBody>
      </p:sp>
      <p:sp>
        <p:nvSpPr>
          <p:cNvPr id="251" name="Google Shape;251;g82aaba2f1a_0_6"/>
          <p:cNvSpPr txBox="1"/>
          <p:nvPr>
            <p:ph type="title"/>
          </p:nvPr>
        </p:nvSpPr>
        <p:spPr>
          <a:xfrm>
            <a:off x="7351954" y="541125"/>
            <a:ext cx="44736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Non-CE Housing Options</a:t>
            </a:r>
            <a:endParaRPr/>
          </a:p>
        </p:txBody>
      </p:sp>
      <p:sp>
        <p:nvSpPr>
          <p:cNvPr id="252" name="Google Shape;252;g82aaba2f1a_0_6"/>
          <p:cNvSpPr txBox="1"/>
          <p:nvPr>
            <p:ph idx="1" type="body"/>
          </p:nvPr>
        </p:nvSpPr>
        <p:spPr>
          <a:xfrm>
            <a:off x="7351954" y="2160600"/>
            <a:ext cx="44736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57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CADI waiver housing</a:t>
            </a:r>
            <a:endParaRPr/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/>
              <a:t>Customized Living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Affordable Housing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Section 42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Other low-rent apartments (not subsidized)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Subsidized Housing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Housing Choice Vouchers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Project-based Section 8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Public Housing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Non-LTH Housing Support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Roommates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720c4088fc_0_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entury Gothic"/>
              <a:buNone/>
            </a:pPr>
            <a:r>
              <a:rPr lang="en-US"/>
              <a:t>Processes</a:t>
            </a:r>
            <a:endParaRPr/>
          </a:p>
        </p:txBody>
      </p:sp>
      <p:sp>
        <p:nvSpPr>
          <p:cNvPr id="258" name="Google Shape;258;g720c4088fc_0_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🠶"/>
            </a:pPr>
            <a:r>
              <a:rPr lang="en-US"/>
              <a:t>Weekly case consultations for clients in HMIS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🠶"/>
            </a:pPr>
            <a:r>
              <a:rPr lang="en-US"/>
              <a:t>Select those most likely to receive a referral to attempt to connect before a referral is sent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🠶"/>
            </a:pPr>
            <a:r>
              <a:rPr lang="en-US"/>
              <a:t>Goal is to identify all high priority households and maintain contact until they can be matched with a program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🠶"/>
            </a:pPr>
            <a:r>
              <a:rPr lang="en-US"/>
              <a:t>Monthly case consultations for clients not in HMIS – mostly DV shelter residents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🠶"/>
            </a:pPr>
            <a:r>
              <a:rPr lang="en-US"/>
              <a:t>Purpose is to problem-solve outside of CE where possible, create increased understanding of CE and DV systems, and identify highest priority households for CE referrals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0"/>
          <p:cNvSpPr txBox="1"/>
          <p:nvPr>
            <p:ph type="title"/>
          </p:nvPr>
        </p:nvSpPr>
        <p:spPr>
          <a:xfrm>
            <a:off x="2542425" y="725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n-US"/>
              <a:t>What does this mean?</a:t>
            </a:r>
            <a:endParaRPr/>
          </a:p>
        </p:txBody>
      </p:sp>
      <p:sp>
        <p:nvSpPr>
          <p:cNvPr id="264" name="Google Shape;264;p10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We need more housing!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Only approx. 1-2% of all rental units in the suburbs are vacant at any given time</a:t>
            </a:r>
            <a:endParaRPr/>
          </a:p>
          <a:p>
            <a:pPr indent="-228600" lvl="2" marL="1143000" rtl="0" algn="l">
              <a:spcBef>
                <a:spcPts val="1000"/>
              </a:spcBef>
              <a:spcAft>
                <a:spcPts val="0"/>
              </a:spcAft>
              <a:buSzPts val="1400"/>
              <a:buChar char="🠶"/>
            </a:pPr>
            <a:r>
              <a:rPr lang="en-US"/>
              <a:t>“Healthy” rental vacancy rate is 5%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Not many options = more expensive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Until we get more housing (call your legislators!), we need to serve people better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Only do full long assessment with people who will be referred to Supportive housing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Offer other services to people who won’t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n-US"/>
              <a:t>Coordinated Entry System (CES)</a:t>
            </a:r>
            <a:endParaRPr/>
          </a:p>
        </p:txBody>
      </p:sp>
      <p:sp>
        <p:nvSpPr>
          <p:cNvPr id="175" name="Google Shape;175;p4"/>
          <p:cNvSpPr txBox="1"/>
          <p:nvPr>
            <p:ph idx="1" type="body"/>
          </p:nvPr>
        </p:nvSpPr>
        <p:spPr>
          <a:xfrm>
            <a:off x="2589212" y="2133599"/>
            <a:ext cx="8915400" cy="4214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A process intended to streamline access and referrals to resources aimed at preventing and ending homelessness, including: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Eviction/Homelessness Prevention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“Mainstream” services/resources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Rapid Re-Housing: 3-24 months of rental assistance and case management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Permanent Supportive Housing: on-going rental assistance and case management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Always improving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Not finished until we can prevent homelessness wherever possible, and ensure when it does happen that it is </a:t>
            </a:r>
            <a:r>
              <a:rPr b="1" lang="en-US"/>
              <a:t>rare, brief, and non-recurring</a:t>
            </a:r>
            <a:r>
              <a:rPr lang="en-US"/>
              <a:t>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Does not add housing – organizes existing resources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2a3067ad4_0_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Creating a Systematic Response</a:t>
            </a:r>
            <a:endParaRPr/>
          </a:p>
        </p:txBody>
      </p:sp>
      <p:pic>
        <p:nvPicPr>
          <p:cNvPr id="182" name="Google Shape;182;g82a3067ad4_0_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4796" y="1463366"/>
            <a:ext cx="10698600" cy="50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n-US"/>
              <a:t>Who does SMAC’s CE work?</a:t>
            </a:r>
            <a:endParaRPr/>
          </a:p>
        </p:txBody>
      </p:sp>
      <p:sp>
        <p:nvSpPr>
          <p:cNvPr id="188" name="Google Shape;188;p7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Coordinated Entry Assessors (Approx. 50)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Housing Providers (36 agencies, 66 programs)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Rapid Re-Housing/ Transitional Housing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en-US"/>
              <a:t>Permanent Supportive Housing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Outreach workers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CE Planners (2)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CE Navigator (1)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Homelessness Prevention agencies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Requires lots of collaboration!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n-US"/>
              <a:t>SMAC Coordinated Entry System (CES) History</a:t>
            </a:r>
            <a:endParaRPr/>
          </a:p>
        </p:txBody>
      </p:sp>
      <p:cxnSp>
        <p:nvCxnSpPr>
          <p:cNvPr id="194" name="Google Shape;194;p8"/>
          <p:cNvCxnSpPr/>
          <p:nvPr/>
        </p:nvCxnSpPr>
        <p:spPr>
          <a:xfrm>
            <a:off x="2211977" y="3831771"/>
            <a:ext cx="9292635" cy="26126"/>
          </a:xfrm>
          <a:prstGeom prst="straightConnector1">
            <a:avLst/>
          </a:prstGeom>
          <a:noFill/>
          <a:ln cap="flat" cmpd="sng" w="25400">
            <a:solidFill>
              <a:srgbClr val="323232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195" name="Google Shape;195;p8"/>
          <p:cNvCxnSpPr/>
          <p:nvPr/>
        </p:nvCxnSpPr>
        <p:spPr>
          <a:xfrm>
            <a:off x="8866909" y="3719125"/>
            <a:ext cx="0" cy="452581"/>
          </a:xfrm>
          <a:prstGeom prst="straightConnector1">
            <a:avLst/>
          </a:prstGeom>
          <a:noFill/>
          <a:ln cap="rnd" cmpd="sng" w="9525">
            <a:solidFill>
              <a:srgbClr val="32323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6" name="Google Shape;196;p8"/>
          <p:cNvSpPr txBox="1"/>
          <p:nvPr/>
        </p:nvSpPr>
        <p:spPr>
          <a:xfrm>
            <a:off x="8525164" y="3398895"/>
            <a:ext cx="7112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2018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7" name="Google Shape;197;p8"/>
          <p:cNvSpPr txBox="1"/>
          <p:nvPr/>
        </p:nvSpPr>
        <p:spPr>
          <a:xfrm>
            <a:off x="8220363" y="4171706"/>
            <a:ext cx="1579417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Centralized CES referrals and monitoring - Streetworks and Salvation Army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98" name="Google Shape;198;p8"/>
          <p:cNvCxnSpPr/>
          <p:nvPr/>
        </p:nvCxnSpPr>
        <p:spPr>
          <a:xfrm>
            <a:off x="10861964" y="3719124"/>
            <a:ext cx="0" cy="452581"/>
          </a:xfrm>
          <a:prstGeom prst="straightConnector1">
            <a:avLst/>
          </a:prstGeom>
          <a:noFill/>
          <a:ln cap="rnd" cmpd="sng" w="9525">
            <a:solidFill>
              <a:srgbClr val="32323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9" name="Google Shape;199;p8"/>
          <p:cNvSpPr txBox="1"/>
          <p:nvPr/>
        </p:nvSpPr>
        <p:spPr>
          <a:xfrm>
            <a:off x="10501745" y="3416853"/>
            <a:ext cx="72043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2020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0" name="Google Shape;200;p8"/>
          <p:cNvSpPr txBox="1"/>
          <p:nvPr/>
        </p:nvSpPr>
        <p:spPr>
          <a:xfrm>
            <a:off x="10206175" y="4168575"/>
            <a:ext cx="18837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Moved CES referrals to Hearth Connection and got full-time Navigator position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01" name="Google Shape;201;p8"/>
          <p:cNvCxnSpPr/>
          <p:nvPr/>
        </p:nvCxnSpPr>
        <p:spPr>
          <a:xfrm>
            <a:off x="4594796" y="3692539"/>
            <a:ext cx="0" cy="452581"/>
          </a:xfrm>
          <a:prstGeom prst="straightConnector1">
            <a:avLst/>
          </a:prstGeom>
          <a:noFill/>
          <a:ln cap="rnd" cmpd="sng" w="9525">
            <a:solidFill>
              <a:srgbClr val="32323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2" name="Google Shape;202;p8"/>
          <p:cNvSpPr txBox="1"/>
          <p:nvPr/>
        </p:nvSpPr>
        <p:spPr>
          <a:xfrm>
            <a:off x="4285673" y="3327408"/>
            <a:ext cx="88669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2014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8"/>
          <p:cNvSpPr txBox="1"/>
          <p:nvPr/>
        </p:nvSpPr>
        <p:spPr>
          <a:xfrm>
            <a:off x="4082476" y="4151016"/>
            <a:ext cx="1717962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Began implementing CES county-by-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county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04" name="Google Shape;204;p8"/>
          <p:cNvCxnSpPr/>
          <p:nvPr/>
        </p:nvCxnSpPr>
        <p:spPr>
          <a:xfrm>
            <a:off x="7221440" y="3692540"/>
            <a:ext cx="0" cy="452581"/>
          </a:xfrm>
          <a:prstGeom prst="straightConnector1">
            <a:avLst/>
          </a:prstGeom>
          <a:noFill/>
          <a:ln cap="rnd" cmpd="sng" w="9525">
            <a:solidFill>
              <a:srgbClr val="32323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5" name="Google Shape;205;p8"/>
          <p:cNvSpPr txBox="1"/>
          <p:nvPr/>
        </p:nvSpPr>
        <p:spPr>
          <a:xfrm>
            <a:off x="6927712" y="3384763"/>
            <a:ext cx="7432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2017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8"/>
          <p:cNvSpPr txBox="1"/>
          <p:nvPr/>
        </p:nvSpPr>
        <p:spPr>
          <a:xfrm>
            <a:off x="6779491" y="4171705"/>
            <a:ext cx="1200727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</a:t>
            </a: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put into HMIS – created SMAC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-wide list</a:t>
            </a:r>
            <a:endParaRPr i="1"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8"/>
          <p:cNvSpPr/>
          <p:nvPr/>
        </p:nvSpPr>
        <p:spPr>
          <a:xfrm>
            <a:off x="2304225" y="3423797"/>
            <a:ext cx="1383957" cy="282875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rnd" cmpd="sng" w="15875">
            <a:solidFill>
              <a:srgbClr val="2383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8"/>
          <p:cNvSpPr txBox="1"/>
          <p:nvPr/>
        </p:nvSpPr>
        <p:spPr>
          <a:xfrm>
            <a:off x="2482849" y="2726948"/>
            <a:ext cx="135486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Prior to 2014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8"/>
          <p:cNvSpPr txBox="1"/>
          <p:nvPr/>
        </p:nvSpPr>
        <p:spPr>
          <a:xfrm>
            <a:off x="2211977" y="4087102"/>
            <a:ext cx="169275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programs had their own waitlists or procedures for filling openings</a:t>
            </a:r>
            <a:endParaRPr sz="1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n-US"/>
              <a:t>Current Coordinated Entry System (CES)</a:t>
            </a:r>
            <a:endParaRPr/>
          </a:p>
        </p:txBody>
      </p:sp>
      <p:sp>
        <p:nvSpPr>
          <p:cNvPr id="216" name="Google Shape;216;p9"/>
          <p:cNvSpPr txBox="1"/>
          <p:nvPr>
            <p:ph idx="1" type="body"/>
          </p:nvPr>
        </p:nvSpPr>
        <p:spPr>
          <a:xfrm>
            <a:off x="2589200" y="2133600"/>
            <a:ext cx="8915400" cy="43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Problem-solving/Rapid Resolution attempts (Step 1)</a:t>
            </a:r>
            <a:endParaRPr/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Supportive Housing Eligibility Assessment (Step 2)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Priority Pool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Referral to Supportive Housing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In 2019, CE only had enough programs to serve </a:t>
            </a:r>
            <a:r>
              <a:rPr b="1" lang="en-US"/>
              <a:t>approx. 50% </a:t>
            </a:r>
            <a:r>
              <a:rPr lang="en-US"/>
              <a:t>of households entering CE each month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82a181e1d2_0_279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Important!</a:t>
            </a:r>
            <a:endParaRPr/>
          </a:p>
        </p:txBody>
      </p:sp>
      <p:sp>
        <p:nvSpPr>
          <p:cNvPr id="223" name="Google Shape;223;g82a181e1d2_0_279"/>
          <p:cNvSpPr txBox="1"/>
          <p:nvPr>
            <p:ph idx="1" type="body"/>
          </p:nvPr>
        </p:nvSpPr>
        <p:spPr>
          <a:xfrm>
            <a:off x="2592927" y="2142450"/>
            <a:ext cx="8407500" cy="39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84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►"/>
            </a:pPr>
            <a:r>
              <a:rPr lang="en-US" sz="2000"/>
              <a:t>No Supportive Housing option through Coordinated Entry is supposed to be forever!</a:t>
            </a:r>
            <a:endParaRPr sz="2000"/>
          </a:p>
          <a:p>
            <a:pPr indent="-31623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/>
              <a:t>Designed to give people the support they need to exit homelessness and maintain housing, then back away</a:t>
            </a:r>
            <a:endParaRPr/>
          </a:p>
          <a:p>
            <a:pPr indent="-31623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/>
              <a:t>We need to be able to serve the new folks coming in</a:t>
            </a:r>
            <a:endParaRPr/>
          </a:p>
          <a:p>
            <a:pPr indent="-32893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Good to build this expectation at the outset</a:t>
            </a:r>
            <a:endParaRPr/>
          </a:p>
          <a:p>
            <a:pPr indent="-32893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►"/>
            </a:pPr>
            <a:r>
              <a:rPr lang="en-US"/>
              <a:t>Section 8 and Public Housing are more permanent options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82a181e1d2_0_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Rapid Resolution (Step 1)</a:t>
            </a:r>
            <a:endParaRPr/>
          </a:p>
        </p:txBody>
      </p:sp>
      <p:sp>
        <p:nvSpPr>
          <p:cNvPr id="230" name="Google Shape;230;g82a181e1d2_0_0"/>
          <p:cNvSpPr txBox="1"/>
          <p:nvPr>
            <p:ph idx="1" type="body"/>
          </p:nvPr>
        </p:nvSpPr>
        <p:spPr>
          <a:xfrm>
            <a:off x="2485872" y="1905100"/>
            <a:ext cx="8191800" cy="41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6776" lvl="0" marL="3429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1600"/>
              <a:t>This is a creative problem-solving approach to ending or easing a person’s housing crisis while reducing systems trauma</a:t>
            </a:r>
            <a:endParaRPr sz="1600"/>
          </a:p>
          <a:p>
            <a:pPr indent="-366776" lvl="0" marL="342900" rtl="0" algn="l">
              <a:lnSpc>
                <a:spcPct val="1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1600"/>
              <a:t>The goal is to find a safe, appropriate place for someone to stay more immediately than the Priority Pool can provide</a:t>
            </a:r>
            <a:endParaRPr sz="1600"/>
          </a:p>
          <a:p>
            <a:pPr indent="-366776" lvl="0" marL="342900" rtl="0" algn="l">
              <a:lnSpc>
                <a:spcPct val="1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1600"/>
              <a:t>Offered at a minimum to everyone who is LTH or HUD homeless, but unlikely to be prioritized for a Supportive Housing referral</a:t>
            </a:r>
            <a:endParaRPr sz="1600"/>
          </a:p>
          <a:p>
            <a:pPr indent="-265176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224"/>
              <a:buNone/>
            </a:pPr>
            <a:r>
              <a:t/>
            </a:r>
            <a:endParaRPr sz="153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82aaba2f1a_0_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Supportive Housing Eligibility Assessment (Step 2)</a:t>
            </a:r>
            <a:endParaRPr/>
          </a:p>
        </p:txBody>
      </p:sp>
      <p:sp>
        <p:nvSpPr>
          <p:cNvPr id="237" name="Google Shape;237;g82aaba2f1a_0_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66776" lvl="0" marL="342900" rtl="0" algn="l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1600"/>
              <a:t>Long list of questions to determine eligibility for all Supportive Housing programs</a:t>
            </a:r>
            <a:endParaRPr sz="1600"/>
          </a:p>
          <a:p>
            <a:pPr indent="-366776" lvl="0" marL="342900" rtl="0" algn="l">
              <a:lnSpc>
                <a:spcPct val="1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1600"/>
              <a:t>Enters into Priority Pool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2020-02-24T17:21:52Z</dcterms:created>
  <dc:creator>Liz Moen</dc:creator>
</cp:coreProperties>
</file>