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12192000"/>
  <p:notesSz cx="6858000" cy="9144000"/>
  <p:embeddedFontLst>
    <p:embeddedFont>
      <p:font typeface="Century Gothic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hSywRaq6mjexp7ec4fKekQY4H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21D17E6-3C07-45BF-8048-5884670787BA}">
  <a:tblStyle styleId="{521D17E6-3C07-45BF-8048-5884670787BA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EDF0"/>
          </a:solidFill>
        </a:fill>
      </a:tcStyle>
    </a:wholeTbl>
    <a:band1H>
      <a:tcTxStyle/>
      <a:tcStyle>
        <a:fill>
          <a:solidFill>
            <a:srgbClr val="CCD9DF"/>
          </a:solidFill>
        </a:fill>
      </a:tcStyle>
    </a:band1H>
    <a:band2H>
      <a:tcTxStyle/>
    </a:band2H>
    <a:band1V>
      <a:tcTxStyle/>
      <a:tcStyle>
        <a:fill>
          <a:solidFill>
            <a:srgbClr val="CCD9DF"/>
          </a:solidFill>
        </a:fill>
      </a:tcStyle>
    </a:band1V>
    <a:band2V>
      <a:tcTxStyle/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3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3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3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3"/>
          </a:solidFill>
        </a:fill>
      </a:tcStyle>
    </a:firstRow>
    <a:neCell>
      <a:tcTxStyle/>
    </a:neCell>
    <a:nwCell>
      <a:tcTxStyle/>
    </a:nwCell>
  </a:tblStyle>
  <a:tblStyle styleId="{54CD0063-BEDB-4BC2-8FF6-81F45BB0534F}" styleName="Table_1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F5F7"/>
          </a:solidFill>
        </a:fill>
      </a:tcStyle>
    </a:wholeTbl>
    <a:band1H>
      <a:tcTxStyle/>
      <a:tcStyle>
        <a:fill>
          <a:solidFill>
            <a:srgbClr val="D1EAF0"/>
          </a:solidFill>
        </a:fill>
      </a:tcStyle>
    </a:band1H>
    <a:band2H>
      <a:tcTxStyle/>
    </a:band2H>
    <a:band1V>
      <a:tcTxStyle/>
      <a:tcStyle>
        <a:fill>
          <a:solidFill>
            <a:srgbClr val="D1EAF0"/>
          </a:solidFill>
        </a:fill>
      </a:tcStyle>
    </a:band1V>
    <a:band2V>
      <a:tcTxStyle/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5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5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5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5"/>
          </a:solidFill>
        </a:fill>
      </a:tcStyle>
    </a:firstRow>
    <a:neCell>
      <a:tcTxStyle/>
    </a:neCell>
    <a:nwCell>
      <a:tcTxStyle/>
    </a:nwCell>
  </a:tblStyle>
  <a:tblStyle styleId="{06423F09-971F-4632-B341-188AB55E1522}" styleName="Table_2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EE8"/>
          </a:solidFill>
        </a:fill>
      </a:tcStyle>
    </a:wholeTbl>
    <a:band1H>
      <a:tcTxStyle/>
      <a:tcStyle>
        <a:fill>
          <a:solidFill>
            <a:srgbClr val="D0DBCD"/>
          </a:solidFill>
        </a:fill>
      </a:tcStyle>
    </a:band1H>
    <a:band2H>
      <a:tcTxStyle/>
    </a:band2H>
    <a:band1V>
      <a:tcTxStyle/>
      <a:tcStyle>
        <a:fill>
          <a:solidFill>
            <a:srgbClr val="D0DBCD"/>
          </a:solidFill>
        </a:fill>
      </a:tcStyle>
    </a:band1V>
    <a:band2V>
      <a:tcTxStyle/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CenturyGothic-regular.fntdata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CenturyGothic-italic.fntdata"/><Relationship Id="rId14" Type="http://schemas.openxmlformats.org/officeDocument/2006/relationships/font" Target="fonts/CenturyGothic-bold.fntdata"/><Relationship Id="rId17" Type="http://customschemas.google.com/relationships/presentationmetadata" Target="metadata"/><Relationship Id="rId16" Type="http://schemas.openxmlformats.org/officeDocument/2006/relationships/font" Target="fonts/CenturyGothic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Some HH are missing HH type or age, so are not included in Singles/Families/Youth totals</a:t>
            </a:r>
            <a:endParaRPr/>
          </a:p>
        </p:txBody>
      </p:sp>
      <p:sp>
        <p:nvSpPr>
          <p:cNvPr id="143" name="Google Shape;14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Are there places that families go that Singles don’t? Why are single POC seemingly underrepresented?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exit destinations from shelter - who is exiting without getting on CE - are the people in shelter longest more white?</a:t>
            </a:r>
            <a:endParaRPr/>
          </a:p>
        </p:txBody>
      </p:sp>
      <p:sp>
        <p:nvSpPr>
          <p:cNvPr id="149" name="Google Shape;14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96de5dc44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96de5dc44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Breakdown by county, breakdown by agency. Where are the services physically located - does this affect who accesses services? CORE sees majority people of color - this is surprising to them. Are we going to them, or are we making them come to us? Criminal history is a factor in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" name="Google Shape;16;p11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gradFill>
            <a:gsLst>
              <a:gs pos="0">
                <a:srgbClr val="AFD59F"/>
              </a:gs>
              <a:gs pos="2000">
                <a:srgbClr val="AFD59F"/>
              </a:gs>
              <a:gs pos="30000">
                <a:srgbClr val="AFD59F"/>
              </a:gs>
              <a:gs pos="64000">
                <a:srgbClr val="F5FAF4"/>
              </a:gs>
              <a:gs pos="91000">
                <a:srgbClr val="CAE3BE"/>
              </a:gs>
              <a:gs pos="100000">
                <a:srgbClr val="CAE3BE"/>
              </a:gs>
            </a:gsLst>
            <a:lin ang="5400000" scaled="0"/>
          </a:gradFill>
          <a:ln>
            <a:noFill/>
          </a:ln>
          <a:effectLst>
            <a:outerShdw blurRad="50800" rotWithShape="0" algn="ctr">
              <a:srgbClr val="000000">
                <a:alpha val="65882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1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cap="sq" cmpd="sng" w="9525">
            <a:solidFill>
              <a:srgbClr val="FEFEF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11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" name="Google Shape;19;p11"/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0" name="Google Shape;20;p11"/>
            <p:cNvCxnSpPr/>
            <p:nvPr/>
          </p:nvCxnSpPr>
          <p:spPr>
            <a:xfrm>
              <a:off x="5250180" y="1267730"/>
              <a:ext cx="0" cy="612648"/>
            </a:xfrm>
            <a:prstGeom prst="straightConnector1">
              <a:avLst/>
            </a:prstGeom>
            <a:solidFill>
              <a:srgbClr val="FEFEFE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" name="Google Shape;21;p11"/>
            <p:cNvCxnSpPr/>
            <p:nvPr/>
          </p:nvCxnSpPr>
          <p:spPr>
            <a:xfrm>
              <a:off x="6941820" y="1267730"/>
              <a:ext cx="0" cy="612648"/>
            </a:xfrm>
            <a:prstGeom prst="straightConnector1">
              <a:avLst/>
            </a:prstGeom>
            <a:solidFill>
              <a:srgbClr val="FEFEFE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" name="Google Shape;22;p11"/>
            <p:cNvCxnSpPr/>
            <p:nvPr/>
          </p:nvCxnSpPr>
          <p:spPr>
            <a:xfrm>
              <a:off x="5250180" y="1883664"/>
              <a:ext cx="1691640" cy="0"/>
            </a:xfrm>
            <a:prstGeom prst="straightConnector1">
              <a:avLst/>
            </a:prstGeom>
            <a:solidFill>
              <a:srgbClr val="FEFEFE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3" name="Google Shape;23;p11"/>
          <p:cNvSpPr txBox="1"/>
          <p:nvPr>
            <p:ph type="ctrTitle"/>
          </p:nvPr>
        </p:nvSpPr>
        <p:spPr>
          <a:xfrm>
            <a:off x="1629103" y="2244830"/>
            <a:ext cx="8933796" cy="24372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6800"/>
              <a:buFont typeface="Century Gothic"/>
              <a:buNone/>
              <a:defRPr b="0" sz="6800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" type="subTitle"/>
          </p:nvPr>
        </p:nvSpPr>
        <p:spPr>
          <a:xfrm>
            <a:off x="1629101" y="4682062"/>
            <a:ext cx="8936846" cy="457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5" name="Google Shape;25;p11"/>
          <p:cNvSpPr txBox="1"/>
          <p:nvPr>
            <p:ph idx="10" type="dt"/>
          </p:nvPr>
        </p:nvSpPr>
        <p:spPr>
          <a:xfrm>
            <a:off x="5318760" y="1341256"/>
            <a:ext cx="1554480" cy="48554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1" type="ftr"/>
          </p:nvPr>
        </p:nvSpPr>
        <p:spPr>
          <a:xfrm>
            <a:off x="1629100" y="5177408"/>
            <a:ext cx="5730295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EFEFE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606920" y="5177408"/>
            <a:ext cx="195598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rgbClr val="D8D8D8">
              <a:alpha val="60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9"/>
          <p:cNvSpPr/>
          <p:nvPr>
            <p:ph idx="2" type="pic"/>
          </p:nvPr>
        </p:nvSpPr>
        <p:spPr>
          <a:xfrm>
            <a:off x="228599" y="237744"/>
            <a:ext cx="7696201" cy="6382512"/>
          </a:xfrm>
          <a:prstGeom prst="rect">
            <a:avLst/>
          </a:prstGeom>
          <a:solidFill>
            <a:srgbClr val="95C77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Garamond"/>
              <a:buNone/>
              <a:defRPr b="0" i="0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aramond"/>
              <a:buNone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Garamond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5662337" y="6035040"/>
            <a:ext cx="2071963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12648" y="6035040"/>
            <a:ext cx="4588002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10396728" y="6035040"/>
            <a:ext cx="1225296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1" name="Google Shape;111;p19"/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cap="sq" cmpd="sng" w="952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9"/>
          <p:cNvSpPr txBox="1"/>
          <p:nvPr>
            <p:ph type="title"/>
          </p:nvPr>
        </p:nvSpPr>
        <p:spPr>
          <a:xfrm>
            <a:off x="8477250" y="603504"/>
            <a:ext cx="3144774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b="0"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8477250" y="2386584"/>
            <a:ext cx="3144774" cy="35112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" type="body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/>
            </a:lvl1pPr>
            <a:lvl2pPr indent="-3429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5" name="Google Shape;45;p10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gradFill>
            <a:gsLst>
              <a:gs pos="0">
                <a:srgbClr val="AFD59F"/>
              </a:gs>
              <a:gs pos="2000">
                <a:srgbClr val="AFD59F"/>
              </a:gs>
              <a:gs pos="30000">
                <a:srgbClr val="AFD59F"/>
              </a:gs>
              <a:gs pos="64000">
                <a:srgbClr val="F5FAF4"/>
              </a:gs>
              <a:gs pos="91000">
                <a:srgbClr val="CAE3BE"/>
              </a:gs>
              <a:gs pos="100000">
                <a:srgbClr val="CAE3BE"/>
              </a:gs>
            </a:gsLst>
            <a:lin ang="5400000" scaled="0"/>
          </a:gradFill>
          <a:ln>
            <a:noFill/>
          </a:ln>
          <a:effectLst>
            <a:outerShdw blurRad="50800" rotWithShape="0" algn="ctr">
              <a:srgbClr val="000000">
                <a:alpha val="65882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cap="sq" cmpd="sng" w="952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10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8" name="Google Shape;48;p10"/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49" name="Google Shape;49;p10"/>
            <p:cNvCxnSpPr/>
            <p:nvPr/>
          </p:nvCxnSpPr>
          <p:spPr>
            <a:xfrm>
              <a:off x="5250180" y="1267730"/>
              <a:ext cx="0" cy="612648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0" name="Google Shape;50;p10"/>
            <p:cNvCxnSpPr/>
            <p:nvPr/>
          </p:nvCxnSpPr>
          <p:spPr>
            <a:xfrm>
              <a:off x="6941820" y="1267730"/>
              <a:ext cx="0" cy="612648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1" name="Google Shape;51;p10"/>
            <p:cNvCxnSpPr/>
            <p:nvPr/>
          </p:nvCxnSpPr>
          <p:spPr>
            <a:xfrm>
              <a:off x="5250180" y="1883664"/>
              <a:ext cx="1691640" cy="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52" name="Google Shape;52;p10"/>
          <p:cNvSpPr txBox="1"/>
          <p:nvPr>
            <p:ph type="ctrTitle"/>
          </p:nvPr>
        </p:nvSpPr>
        <p:spPr>
          <a:xfrm>
            <a:off x="1629103" y="2244830"/>
            <a:ext cx="8933796" cy="24372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800"/>
              <a:buFont typeface="Century Gothic"/>
              <a:buNone/>
              <a:defRPr b="0" sz="6800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" type="subTitle"/>
          </p:nvPr>
        </p:nvSpPr>
        <p:spPr>
          <a:xfrm>
            <a:off x="1629101" y="4682062"/>
            <a:ext cx="8936846" cy="457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54" name="Google Shape;54;p10"/>
          <p:cNvSpPr txBox="1"/>
          <p:nvPr>
            <p:ph idx="10" type="dt"/>
          </p:nvPr>
        </p:nvSpPr>
        <p:spPr>
          <a:xfrm>
            <a:off x="5318760" y="1341256"/>
            <a:ext cx="1554480" cy="48554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1" type="ftr"/>
          </p:nvPr>
        </p:nvSpPr>
        <p:spPr>
          <a:xfrm>
            <a:off x="1629100" y="5177408"/>
            <a:ext cx="5730295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6262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606920" y="5177408"/>
            <a:ext cx="195598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gradFill>
            <a:gsLst>
              <a:gs pos="0">
                <a:srgbClr val="AFD59F"/>
              </a:gs>
              <a:gs pos="2000">
                <a:srgbClr val="AFD59F"/>
              </a:gs>
              <a:gs pos="30000">
                <a:srgbClr val="AFD59F"/>
              </a:gs>
              <a:gs pos="64000">
                <a:srgbClr val="F5FAF4"/>
              </a:gs>
              <a:gs pos="91000">
                <a:srgbClr val="CAE3BE"/>
              </a:gs>
              <a:gs pos="100000">
                <a:srgbClr val="CAE3BE"/>
              </a:gs>
            </a:gsLst>
            <a:lin ang="5400000" scaled="0"/>
          </a:gradFill>
          <a:ln>
            <a:noFill/>
          </a:ln>
          <a:effectLst>
            <a:outerShdw blurRad="50800" rotWithShape="0" algn="ctr">
              <a:srgbClr val="000000">
                <a:alpha val="65882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cap="sq" cmpd="sng" w="952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>
            <p:ph type="title"/>
          </p:nvPr>
        </p:nvSpPr>
        <p:spPr>
          <a:xfrm>
            <a:off x="1629156" y="2275165"/>
            <a:ext cx="8933688" cy="2406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800"/>
              <a:buFont typeface="Century Gothic"/>
              <a:buNone/>
              <a:defRPr sz="6800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63" name="Google Shape;63;p13"/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64" name="Google Shape;64;p13"/>
            <p:cNvCxnSpPr/>
            <p:nvPr/>
          </p:nvCxnSpPr>
          <p:spPr>
            <a:xfrm>
              <a:off x="5250180" y="1267730"/>
              <a:ext cx="0" cy="612648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6941820" y="1267730"/>
              <a:ext cx="0" cy="612648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5250180" y="1883664"/>
              <a:ext cx="1691640" cy="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67" name="Google Shape;67;p13"/>
          <p:cNvSpPr txBox="1"/>
          <p:nvPr>
            <p:ph idx="1" type="body"/>
          </p:nvPr>
        </p:nvSpPr>
        <p:spPr>
          <a:xfrm>
            <a:off x="1629156" y="4682062"/>
            <a:ext cx="893978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13"/>
          <p:cNvSpPr txBox="1"/>
          <p:nvPr>
            <p:ph idx="10" type="dt"/>
          </p:nvPr>
        </p:nvSpPr>
        <p:spPr>
          <a:xfrm>
            <a:off x="5318760" y="1344502"/>
            <a:ext cx="1554480" cy="498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1" type="ftr"/>
          </p:nvPr>
        </p:nvSpPr>
        <p:spPr>
          <a:xfrm>
            <a:off x="1629157" y="5177408"/>
            <a:ext cx="5660134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6262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2" type="sldNum"/>
          </p:nvPr>
        </p:nvSpPr>
        <p:spPr>
          <a:xfrm>
            <a:off x="8604504" y="5177408"/>
            <a:ext cx="1958339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1066800" y="2103120"/>
            <a:ext cx="4663440" cy="3749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6461760" y="2103120"/>
            <a:ext cx="4663440" cy="3749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1069848" y="2074334"/>
            <a:ext cx="466344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b="1" i="0" sz="19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81" name="Google Shape;81;p15"/>
          <p:cNvSpPr txBox="1"/>
          <p:nvPr>
            <p:ph idx="2" type="body"/>
          </p:nvPr>
        </p:nvSpPr>
        <p:spPr>
          <a:xfrm>
            <a:off x="1069848" y="2792472"/>
            <a:ext cx="4663440" cy="3163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82" name="Google Shape;82;p15"/>
          <p:cNvSpPr txBox="1"/>
          <p:nvPr>
            <p:ph idx="3" type="body"/>
          </p:nvPr>
        </p:nvSpPr>
        <p:spPr>
          <a:xfrm>
            <a:off x="6458712" y="2074334"/>
            <a:ext cx="466344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b="1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83" name="Google Shape;83;p15"/>
          <p:cNvSpPr txBox="1"/>
          <p:nvPr>
            <p:ph idx="4" type="body"/>
          </p:nvPr>
        </p:nvSpPr>
        <p:spPr>
          <a:xfrm>
            <a:off x="6458712" y="2792471"/>
            <a:ext cx="4663440" cy="31645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84" name="Google Shape;84;p15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5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rgbClr val="D8D8D8">
              <a:alpha val="60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8"/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cap="sq" cmpd="sng" w="952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>
            <p:ph type="title"/>
          </p:nvPr>
        </p:nvSpPr>
        <p:spPr>
          <a:xfrm>
            <a:off x="8458200" y="607392"/>
            <a:ext cx="3161963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b="0" sz="3200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685800" y="609600"/>
            <a:ext cx="68580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250" lvl="0" marL="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900"/>
              <a:buChar char="◦"/>
              <a:defRPr sz="1900"/>
            </a:lvl1pPr>
            <a:lvl2pPr indent="-3302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101" name="Google Shape;101;p18"/>
          <p:cNvSpPr txBox="1"/>
          <p:nvPr>
            <p:ph idx="2" type="body"/>
          </p:nvPr>
        </p:nvSpPr>
        <p:spPr>
          <a:xfrm>
            <a:off x="8458200" y="2336800"/>
            <a:ext cx="3161963" cy="36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2" name="Google Shape;102;p18"/>
          <p:cNvSpPr txBox="1"/>
          <p:nvPr>
            <p:ph idx="10" type="dt"/>
          </p:nvPr>
        </p:nvSpPr>
        <p:spPr>
          <a:xfrm>
            <a:off x="5588000" y="6035040"/>
            <a:ext cx="19558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6262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8"/>
          <p:cNvSpPr txBox="1"/>
          <p:nvPr>
            <p:ph idx="11" type="ftr"/>
          </p:nvPr>
        </p:nvSpPr>
        <p:spPr>
          <a:xfrm>
            <a:off x="685801" y="6035040"/>
            <a:ext cx="45847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8"/>
          <p:cNvSpPr txBox="1"/>
          <p:nvPr>
            <p:ph idx="12" type="sldNum"/>
          </p:nvPr>
        </p:nvSpPr>
        <p:spPr>
          <a:xfrm>
            <a:off x="10396728" y="6035040"/>
            <a:ext cx="122343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AFD59F"/>
            </a:gs>
            <a:gs pos="2000">
              <a:srgbClr val="AFD59F"/>
            </a:gs>
            <a:gs pos="30000">
              <a:srgbClr val="AFD59F"/>
            </a:gs>
            <a:gs pos="64000">
              <a:srgbClr val="F5FAF4"/>
            </a:gs>
            <a:gs pos="91000">
              <a:srgbClr val="CAE3BE"/>
            </a:gs>
            <a:gs pos="100000">
              <a:srgbClr val="CAE3BE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AFD59F"/>
              </a:gs>
              <a:gs pos="2000">
                <a:srgbClr val="AFD59F"/>
              </a:gs>
              <a:gs pos="30000">
                <a:srgbClr val="AFD59F"/>
              </a:gs>
              <a:gs pos="64000">
                <a:srgbClr val="F5FAF4"/>
              </a:gs>
              <a:gs pos="91000">
                <a:srgbClr val="CAE3BE"/>
              </a:gs>
              <a:gs pos="100000">
                <a:srgbClr val="CAE3B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7;p9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dk1">
              <a:alpha val="6000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9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cap="sq" cmpd="sng" w="9525">
            <a:solidFill>
              <a:srgbClr val="FEFEF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9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0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9"/>
          <p:cNvSpPr txBox="1"/>
          <p:nvPr>
            <p:ph idx="1" type="body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3850" lvl="0" marL="45720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500"/>
              <a:buFont typeface="Garamond"/>
              <a:buChar char="◦"/>
              <a:defRPr b="0" i="0" sz="15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1115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300"/>
              <a:buFont typeface="Garamond"/>
              <a:buChar char="◦"/>
              <a:defRPr b="0" i="0" sz="13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Garamond"/>
              <a:buChar char="◦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Garamond"/>
              <a:buChar char="◦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Garamond"/>
              <a:buChar char="◦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AFD59F"/>
            </a:gs>
            <a:gs pos="2000">
              <a:srgbClr val="AFD59F"/>
            </a:gs>
            <a:gs pos="30000">
              <a:srgbClr val="AFD59F"/>
            </a:gs>
            <a:gs pos="64000">
              <a:srgbClr val="F5FAF4"/>
            </a:gs>
            <a:gs pos="91000">
              <a:srgbClr val="CAE3BE"/>
            </a:gs>
            <a:gs pos="100000">
              <a:srgbClr val="CAE3BE"/>
            </a:gs>
          </a:gsLst>
          <a:lin ang="5400000" scaled="0"/>
        </a:gra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AFD59F"/>
              </a:gs>
              <a:gs pos="2000">
                <a:srgbClr val="AFD59F"/>
              </a:gs>
              <a:gs pos="30000">
                <a:srgbClr val="AFD59F"/>
              </a:gs>
              <a:gs pos="64000">
                <a:srgbClr val="F5FAF4"/>
              </a:gs>
              <a:gs pos="91000">
                <a:srgbClr val="CAE3BE"/>
              </a:gs>
              <a:gs pos="100000">
                <a:srgbClr val="CAE3B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" name="Google Shape;30;p8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rgbClr val="BFBFBF">
              <a:alpha val="60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8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cap="sq" cmpd="sng" w="9525">
            <a:solidFill>
              <a:srgbClr val="26262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8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b="0" i="0" sz="40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3" name="Google Shape;33;p8"/>
          <p:cNvSpPr txBox="1"/>
          <p:nvPr>
            <p:ph idx="1" type="body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3850" lvl="0" marL="45720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Garamond"/>
              <a:buChar char="◦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1115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300"/>
              <a:buFont typeface="Garamond"/>
              <a:buChar char="◦"/>
              <a:defRPr b="0" i="0" sz="1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4" name="Google Shape;34;p8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bstract image" id="118" name="Google Shape;11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"/>
          <p:cNvSpPr/>
          <p:nvPr/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"/>
          <p:cNvSpPr/>
          <p:nvPr/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cap="sq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"/>
          <p:cNvSpPr txBox="1"/>
          <p:nvPr>
            <p:ph type="ctrTitle"/>
          </p:nvPr>
        </p:nvSpPr>
        <p:spPr>
          <a:xfrm>
            <a:off x="6033793" y="2355458"/>
            <a:ext cx="4775075" cy="16309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entury Gothic"/>
              <a:buNone/>
            </a:pPr>
            <a:r>
              <a:rPr lang="en-US" sz="3959">
                <a:solidFill>
                  <a:schemeClr val="lt1"/>
                </a:solidFill>
              </a:rPr>
              <a:t>RACIAL DISPARITIES IN COORDINATED ENTRY</a:t>
            </a:r>
            <a:endParaRPr/>
          </a:p>
        </p:txBody>
      </p:sp>
      <p:sp>
        <p:nvSpPr>
          <p:cNvPr id="122" name="Google Shape;122;p1"/>
          <p:cNvSpPr txBox="1"/>
          <p:nvPr>
            <p:ph idx="1" type="subTitle"/>
          </p:nvPr>
        </p:nvSpPr>
        <p:spPr>
          <a:xfrm>
            <a:off x="6033793" y="3995988"/>
            <a:ext cx="4775075" cy="559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chemeClr val="lt1"/>
                </a:solidFill>
              </a:rPr>
              <a:t>SMAC August 2020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</a:pPr>
            <a:r>
              <a:rPr lang="en-US"/>
              <a:t>Three data sets: 4/1/20-6/30/20</a:t>
            </a:r>
            <a:endParaRPr/>
          </a:p>
        </p:txBody>
      </p:sp>
      <p:grpSp>
        <p:nvGrpSpPr>
          <p:cNvPr id="128" name="Google Shape;128;p2"/>
          <p:cNvGrpSpPr/>
          <p:nvPr/>
        </p:nvGrpSpPr>
        <p:grpSpPr>
          <a:xfrm>
            <a:off x="1102406" y="2620368"/>
            <a:ext cx="9987187" cy="3105001"/>
            <a:chOff x="35606" y="310305"/>
            <a:chExt cx="9987187" cy="3105001"/>
          </a:xfrm>
        </p:grpSpPr>
        <p:sp>
          <p:nvSpPr>
            <p:cNvPr id="129" name="Google Shape;129;p2"/>
            <p:cNvSpPr/>
            <p:nvPr/>
          </p:nvSpPr>
          <p:spPr>
            <a:xfrm>
              <a:off x="616949" y="310305"/>
              <a:ext cx="1818562" cy="1818562"/>
            </a:xfrm>
            <a:prstGeom prst="ellipse">
              <a:avLst/>
            </a:prstGeom>
            <a:solidFill>
              <a:srgbClr val="EE3E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004512" y="697868"/>
              <a:ext cx="1043437" cy="1043437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35606" y="2695306"/>
              <a:ext cx="29812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2"/>
            <p:cNvSpPr txBox="1"/>
            <p:nvPr/>
          </p:nvSpPr>
          <p:spPr>
            <a:xfrm>
              <a:off x="35606" y="2695306"/>
              <a:ext cx="29812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entury Gothic"/>
                <a:buNone/>
              </a:pPr>
              <a:r>
                <a:rPr b="0" i="0" lang="en-US" sz="22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COORDINATED ENTRY MONITORING REPORT</a:t>
              </a: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4119918" y="310305"/>
              <a:ext cx="1818562" cy="1818562"/>
            </a:xfrm>
            <a:prstGeom prst="ellipse">
              <a:avLst/>
            </a:prstGeom>
            <a:solidFill>
              <a:srgbClr val="3187A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4507481" y="697868"/>
              <a:ext cx="1043437" cy="1043437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3538574" y="2695306"/>
              <a:ext cx="29812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2"/>
            <p:cNvSpPr txBox="1"/>
            <p:nvPr/>
          </p:nvSpPr>
          <p:spPr>
            <a:xfrm>
              <a:off x="3538574" y="2695306"/>
              <a:ext cx="29812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entury Gothic"/>
                <a:buNone/>
              </a:pPr>
              <a:r>
                <a:rPr b="0" i="0" lang="en-US" sz="22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EMERGENCY SHELTER CORE REPORT</a:t>
              </a: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7622887" y="310305"/>
              <a:ext cx="1818562" cy="1818562"/>
            </a:xfrm>
            <a:prstGeom prst="ellipse">
              <a:avLst/>
            </a:prstGeom>
            <a:solidFill>
              <a:srgbClr val="F6D02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8010450" y="697868"/>
              <a:ext cx="1043437" cy="1043437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7041543" y="2695306"/>
              <a:ext cx="29812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2"/>
            <p:cNvSpPr txBox="1"/>
            <p:nvPr/>
          </p:nvSpPr>
          <p:spPr>
            <a:xfrm>
              <a:off x="7041543" y="2695306"/>
              <a:ext cx="29812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entury Gothic"/>
                <a:buNone/>
              </a:pPr>
              <a:r>
                <a:rPr b="0" i="0" lang="en-US" sz="22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OUTREACH CORE REPORT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</a:pPr>
            <a:r>
              <a:rPr lang="en-US"/>
              <a:t>Households Served in CES</a:t>
            </a:r>
            <a:endParaRPr/>
          </a:p>
        </p:txBody>
      </p:sp>
      <p:graphicFrame>
        <p:nvGraphicFramePr>
          <p:cNvPr id="146" name="Google Shape;146;p3"/>
          <p:cNvGraphicFramePr/>
          <p:nvPr/>
        </p:nvGraphicFramePr>
        <p:xfrm>
          <a:off x="552449" y="210343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{521D17E6-3C07-45BF-8048-5884670787BA}</a:tableStyleId>
              </a:tblPr>
              <a:tblGrid>
                <a:gridCol w="1846275"/>
                <a:gridCol w="1846275"/>
                <a:gridCol w="1846275"/>
                <a:gridCol w="1846275"/>
                <a:gridCol w="1846275"/>
                <a:gridCol w="1846275"/>
              </a:tblGrid>
              <a:tr h="3686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CES Households served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Total (5</a:t>
                      </a:r>
                      <a:r>
                        <a:rPr lang="en-US" sz="2000"/>
                        <a:t>19</a:t>
                      </a:r>
                      <a:r>
                        <a:rPr b="1" lang="en-US" sz="2000" u="none" cap="none" strike="noStrike"/>
                        <a:t>)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Singles (37</a:t>
                      </a:r>
                      <a:r>
                        <a:rPr lang="en-US" sz="2000"/>
                        <a:t>2</a:t>
                      </a:r>
                      <a:r>
                        <a:rPr b="1" lang="en-US" sz="2000" u="none" cap="none" strike="noStrike"/>
                        <a:t>)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Families (12</a:t>
                      </a:r>
                      <a:r>
                        <a:rPr lang="en-US" sz="2000"/>
                        <a:t>2</a:t>
                      </a:r>
                      <a:r>
                        <a:rPr b="1" lang="en-US" sz="2000" u="none" cap="none" strike="noStrike"/>
                        <a:t>)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Y Singles (9</a:t>
                      </a:r>
                      <a:r>
                        <a:rPr lang="en-US" sz="2000"/>
                        <a:t>8</a:t>
                      </a:r>
                      <a:r>
                        <a:rPr b="1" lang="en-US" sz="2000" u="none" cap="none" strike="noStrike"/>
                        <a:t>)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Y Families (37)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/>
                        <a:t>White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58.</a:t>
                      </a:r>
                      <a:r>
                        <a:rPr lang="en-US" sz="2400"/>
                        <a:t>2</a:t>
                      </a:r>
                      <a:r>
                        <a:rPr lang="en-US" sz="2400" u="none" cap="none" strike="noStrike"/>
                        <a:t>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62.9</a:t>
                      </a:r>
                      <a:r>
                        <a:rPr lang="en-US" sz="2400"/>
                        <a:t>2</a:t>
                      </a:r>
                      <a:r>
                        <a:rPr lang="en-US" sz="2400" u="none" cap="none" strike="noStrike"/>
                        <a:t>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43%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44%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40.50%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/>
                        <a:t>Black/African American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25%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21.90%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35%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highlight>
                            <a:srgbClr val="00FF00"/>
                          </a:highlight>
                        </a:rPr>
                        <a:t>30%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highlight>
                            <a:srgbClr val="00FF00"/>
                          </a:highlight>
                        </a:rPr>
                        <a:t>43.20%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/>
                        <a:t>Multiracial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9.4%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8%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13%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highlight>
                            <a:srgbClr val="00FF00"/>
                          </a:highlight>
                        </a:rPr>
                        <a:t>18%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highlight>
                            <a:srgbClr val="00FF00"/>
                          </a:highlight>
                        </a:rPr>
                        <a:t>13.50%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/>
                        <a:t>Native/Indigenous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3.</a:t>
                      </a:r>
                      <a:r>
                        <a:rPr lang="en-US" sz="2400"/>
                        <a:t>9</a:t>
                      </a:r>
                      <a:r>
                        <a:rPr lang="en-US" sz="2400" u="none" cap="none" strike="noStrike"/>
                        <a:t>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3.50%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highlight>
                            <a:srgbClr val="00FF00"/>
                          </a:highlight>
                        </a:rPr>
                        <a:t>5.70%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highlight>
                            <a:srgbClr val="FFFF00"/>
                          </a:highlight>
                        </a:rPr>
                        <a:t>2.00%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highlight>
                            <a:srgbClr val="FFFF00"/>
                          </a:highlight>
                        </a:rPr>
                        <a:t>0%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</a:pPr>
            <a:r>
              <a:rPr lang="en-US"/>
              <a:t>Shelter households served</a:t>
            </a:r>
            <a:endParaRPr/>
          </a:p>
        </p:txBody>
      </p:sp>
      <p:graphicFrame>
        <p:nvGraphicFramePr>
          <p:cNvPr id="152" name="Google Shape;152;p6"/>
          <p:cNvGraphicFramePr/>
          <p:nvPr/>
        </p:nvGraphicFramePr>
        <p:xfrm>
          <a:off x="490653" y="210343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{54CD0063-BEDB-4BC2-8FF6-81F45BB0534F}</a:tableStyleId>
              </a:tblPr>
              <a:tblGrid>
                <a:gridCol w="1867825"/>
                <a:gridCol w="1847875"/>
                <a:gridCol w="1887775"/>
                <a:gridCol w="1887775"/>
                <a:gridCol w="1869350"/>
                <a:gridCol w="1846350"/>
              </a:tblGrid>
              <a:tr h="599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/>
                        <a:t>Shelter Households served</a:t>
                      </a:r>
                      <a:endParaRPr b="1" i="0" sz="24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/>
                        <a:t>Total (</a:t>
                      </a:r>
                      <a:r>
                        <a:rPr lang="en-US" sz="2400"/>
                        <a:t>297</a:t>
                      </a:r>
                      <a:r>
                        <a:rPr b="1" lang="en-US" sz="2400" u="none" cap="none" strike="noStrike"/>
                        <a:t>)</a:t>
                      </a:r>
                      <a:endParaRPr b="1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/>
                        <a:t>Singles (</a:t>
                      </a:r>
                      <a:r>
                        <a:rPr lang="en-US" sz="2400"/>
                        <a:t>259</a:t>
                      </a:r>
                      <a:r>
                        <a:rPr b="1" lang="en-US" sz="2400" u="none" cap="none" strike="noStrike"/>
                        <a:t>)</a:t>
                      </a:r>
                      <a:endParaRPr b="1" i="0" sz="24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/>
                        <a:t>Families (</a:t>
                      </a:r>
                      <a:r>
                        <a:rPr lang="en-US" sz="2400"/>
                        <a:t>38</a:t>
                      </a:r>
                      <a:r>
                        <a:rPr b="1" lang="en-US" sz="2400" u="none" cap="none" strike="noStrike"/>
                        <a:t>)</a:t>
                      </a:r>
                      <a:endParaRPr b="1" i="0" sz="24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/>
                        <a:t>Y Singles (</a:t>
                      </a:r>
                      <a:r>
                        <a:rPr lang="en-US" sz="2400"/>
                        <a:t>42</a:t>
                      </a:r>
                      <a:r>
                        <a:rPr b="1" lang="en-US" sz="2400" u="none" cap="none" strike="noStrike"/>
                        <a:t>)</a:t>
                      </a:r>
                      <a:endParaRPr b="1" i="0" sz="24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/>
                        <a:t>Y Families (</a:t>
                      </a:r>
                      <a:r>
                        <a:rPr lang="en-US" sz="2400"/>
                        <a:t>5</a:t>
                      </a:r>
                      <a:r>
                        <a:rPr b="1" lang="en-US" sz="2400" u="none" cap="none" strike="noStrike"/>
                        <a:t>)</a:t>
                      </a:r>
                      <a:endParaRPr b="1" i="0" sz="24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</a:tr>
              <a:tr h="51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White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58.2%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62.2%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31.6%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47.6%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</a:tr>
              <a:tr h="599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Black/African American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27.9%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25.5%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44.7%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highlight>
                            <a:srgbClr val="FFFF00"/>
                          </a:highlight>
                        </a:rPr>
                        <a:t>21.4%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highlight>
                            <a:srgbClr val="00FF00"/>
                          </a:highlight>
                        </a:rPr>
                        <a:t>60%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</a:tr>
              <a:tr h="51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Multiracial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7.4%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6.2%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15.8%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16.7%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highlight>
                            <a:srgbClr val="00FF00"/>
                          </a:highlight>
                        </a:rPr>
                        <a:t>40%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</a:tr>
              <a:tr h="51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Native/Indigenous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2%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1.5%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highlight>
                            <a:srgbClr val="00FF00"/>
                          </a:highlight>
                        </a:rPr>
                        <a:t>5.3%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highlight>
                            <a:srgbClr val="00FF00"/>
                          </a:highlight>
                        </a:rPr>
                        <a:t>4.8%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highlight>
                            <a:srgbClr val="FFFF00"/>
                          </a:highlight>
                        </a:rPr>
                        <a:t>0%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5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</a:pPr>
            <a:r>
              <a:rPr lang="en-US"/>
              <a:t>Outreach clients served (Singles only)</a:t>
            </a:r>
            <a:endParaRPr/>
          </a:p>
        </p:txBody>
      </p:sp>
      <p:graphicFrame>
        <p:nvGraphicFramePr>
          <p:cNvPr id="158" name="Google Shape;158;p5"/>
          <p:cNvGraphicFramePr/>
          <p:nvPr/>
        </p:nvGraphicFramePr>
        <p:xfrm>
          <a:off x="1806498" y="215106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{06423F09-971F-4632-B341-188AB55E1522}</a:tableStyleId>
              </a:tblPr>
              <a:tblGrid>
                <a:gridCol w="3769250"/>
                <a:gridCol w="2619550"/>
                <a:gridCol w="2242250"/>
              </a:tblGrid>
              <a:tr h="595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/>
                        <a:t>Outreach </a:t>
                      </a:r>
                      <a:r>
                        <a:rPr lang="en-US" sz="2400"/>
                        <a:t>Individuals</a:t>
                      </a:r>
                      <a:r>
                        <a:rPr b="1" lang="en-US" sz="2400" u="none" cap="none" strike="noStrike"/>
                        <a:t> served</a:t>
                      </a:r>
                      <a:endParaRPr b="1" i="0" sz="24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/>
                        <a:t>Total (157)</a:t>
                      </a:r>
                      <a:endParaRPr b="1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/>
                        <a:t>Youth (45)</a:t>
                      </a:r>
                      <a:endParaRPr b="1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</a:tr>
              <a:tr h="595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/>
                        <a:t>White</a:t>
                      </a:r>
                      <a:endParaRPr b="1" i="0" sz="24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64.3%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42%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</a:tr>
              <a:tr h="595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/>
                        <a:t>Black/African American</a:t>
                      </a:r>
                      <a:endParaRPr b="1" i="0" sz="24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24.8%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highlight>
                            <a:srgbClr val="00FF00"/>
                          </a:highlight>
                        </a:rPr>
                        <a:t>40%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</a:tr>
              <a:tr h="595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/>
                        <a:t>Multiracial</a:t>
                      </a:r>
                      <a:endParaRPr b="1" i="0" sz="24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5.1%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highlight>
                            <a:srgbClr val="00FF00"/>
                          </a:highlight>
                        </a:rPr>
                        <a:t>11%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</a:tr>
              <a:tr h="595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/>
                        <a:t>Native/Indigenous</a:t>
                      </a:r>
                      <a:endParaRPr b="1" i="0" sz="24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1.7%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highlight>
                            <a:srgbClr val="00FF00"/>
                          </a:highlight>
                        </a:rPr>
                        <a:t>4.4%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96de5dc448_0_0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 Break-outs</a:t>
            </a:r>
            <a:endParaRPr/>
          </a:p>
        </p:txBody>
      </p:sp>
      <p:sp>
        <p:nvSpPr>
          <p:cNvPr id="164" name="Google Shape;164;g96de5dc448_0_0"/>
          <p:cNvSpPr txBox="1"/>
          <p:nvPr>
            <p:ph idx="1" type="body"/>
          </p:nvPr>
        </p:nvSpPr>
        <p:spPr>
          <a:xfrm>
            <a:off x="1066800" y="2103120"/>
            <a:ext cx="10058400" cy="3849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900"/>
              </a:spcBef>
              <a:spcAft>
                <a:spcPts val="0"/>
              </a:spcAft>
              <a:buSzPts val="2000"/>
              <a:buChar char="◦"/>
            </a:pPr>
            <a:r>
              <a:rPr lang="en-US" sz="1700"/>
              <a:t>Introduce yourselves!</a:t>
            </a:r>
            <a:endParaRPr sz="17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◦"/>
            </a:pPr>
            <a:r>
              <a:rPr lang="en-US" sz="1700"/>
              <a:t>What questions does this data bring up?</a:t>
            </a:r>
            <a:endParaRPr sz="17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◦"/>
            </a:pPr>
            <a:r>
              <a:rPr lang="en-US" sz="1700"/>
              <a:t>What surprised you?</a:t>
            </a:r>
            <a:endParaRPr sz="17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◦"/>
            </a:pPr>
            <a:r>
              <a:rPr lang="en-US" sz="1700"/>
              <a:t>What might this tell us about Access to homeless resources?</a:t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avonVTI">
  <a:themeElements>
    <a:clrScheme name="FIVE">
      <a:dk1>
        <a:srgbClr val="000000"/>
      </a:dk1>
      <a:lt1>
        <a:srgbClr val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avonVTI">
  <a:themeElements>
    <a:clrScheme name="FIVE">
      <a:dk1>
        <a:srgbClr val="000000"/>
      </a:dk1>
      <a:lt1>
        <a:srgbClr val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2020-08-24T21:46:22Z</dcterms:created>
</cp:coreProperties>
</file>