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i3QXl2Q59It6DkzK/ewMaYMIhs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F49C36-6BA3-48E4-8C66-1BD2535907B0}">
  <a:tblStyle styleId="{0AF49C36-6BA3-48E4-8C66-1BD2535907B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E8F4"/>
          </a:solidFill>
        </a:fill>
      </a:tcStyle>
    </a:wholeTbl>
    <a:band1H>
      <a:tcTxStyle/>
      <a:tcStyle>
        <a:fill>
          <a:solidFill>
            <a:srgbClr val="E2CDE9"/>
          </a:solidFill>
        </a:fill>
      </a:tcStyle>
    </a:band1H>
    <a:band2H>
      <a:tcTxStyle/>
    </a:band2H>
    <a:band1V>
      <a:tcTxStyle/>
      <a:tcStyle>
        <a:fill>
          <a:solidFill>
            <a:srgbClr val="E2CDE9"/>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1E58874F-972A-4F02-AB07-5B42CF66D22B}"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2EF"/>
          </a:solidFill>
        </a:fill>
      </a:tcStyle>
    </a:wholeTbl>
    <a:band1H>
      <a:tcTxStyle/>
      <a:tcStyle>
        <a:fill>
          <a:solidFill>
            <a:srgbClr val="CEE4DD"/>
          </a:solidFill>
        </a:fill>
      </a:tcStyle>
    </a:band1H>
    <a:band2H>
      <a:tcTxStyle/>
    </a:band2H>
    <a:band1V>
      <a:tcTxStyle/>
      <a:tcStyle>
        <a:fill>
          <a:solidFill>
            <a:srgbClr val="CEE4DD"/>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EBC80760-2F03-4120-903A-E8FFA83BF933}" styleName="Table_2">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40000"/>
            </a:schemeClr>
          </a:solidFill>
        </a:fill>
      </a:tcStyle>
    </a:band1H>
    <a:band2H>
      <a:tcTxStyle/>
    </a:band2H>
    <a:band1V>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fill>
          <a:solidFill>
            <a:schemeClr val="accent5">
              <a:alpha val="40000"/>
            </a:schemeClr>
          </a:solidFill>
        </a:fill>
      </a:tcStyle>
    </a:band1V>
    <a:band2V>
      <a:tcTxStyle/>
    </a:band2V>
    <a:la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With the next several slides, we see some pendulum swinging from Q2 to the first part of Q3. Due again to relatively low numbers, things change a lot very quickly. We haven’t dug in enough to know if the difference is due to the types of programs that had openings (singles vs. families, for example).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It’s another thing we need to keep an eye on.</a:t>
            </a:r>
            <a:endParaRPr/>
          </a:p>
        </p:txBody>
      </p:sp>
      <p:sp>
        <p:nvSpPr>
          <p:cNvPr id="221" name="Google Shape;22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in this quarter is a very concerning pattern of white folks being far more likely to get accepted than black folks. </a:t>
            </a:r>
            <a:endParaRPr/>
          </a:p>
        </p:txBody>
      </p:sp>
      <p:sp>
        <p:nvSpPr>
          <p:cNvPr id="230" name="Google Shape;2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Q3, the pendulum swung again.</a:t>
            </a:r>
            <a:endParaRPr/>
          </a:p>
        </p:txBody>
      </p:sp>
      <p:sp>
        <p:nvSpPr>
          <p:cNvPr id="238" name="Google Shape;2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we compare where people exit from CE – in Q2 the exits to PH look pretty good, but when we look at who is unreachable/disengaged once again there is concern. </a:t>
            </a:r>
            <a:endParaRPr/>
          </a:p>
        </p:txBody>
      </p:sp>
      <p:sp>
        <p:nvSpPr>
          <p:cNvPr id="251" name="Google Shape;25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Address expectations for open and honest discussion both in break-outs and in large group</a:t>
            </a:r>
            <a:endParaRPr/>
          </a:p>
        </p:txBody>
      </p:sp>
      <p:sp>
        <p:nvSpPr>
          <p:cNvPr id="282" name="Google Shape;28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SPARC’s audience is the broader community – affecting systems the CoC doesn’t directly control. We all can and should work to dismantle broader systemic racism through collective action. In this group we need to affect change where we have control, which is Coordinated Entry policies and procedures.</a:t>
            </a:r>
            <a:endParaRPr/>
          </a:p>
        </p:txBody>
      </p:sp>
      <p:sp>
        <p:nvSpPr>
          <p:cNvPr id="155" name="Google Shape;15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SMAC’s overall population very nearly mirrors the population breakdown for the whole State. </a:t>
            </a:r>
            <a:endParaRPr/>
          </a:p>
        </p:txBody>
      </p:sp>
      <p:sp>
        <p:nvSpPr>
          <p:cNvPr id="162" name="Google Shape;16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rest of the data we will be examining is coming from ICA and HMIS. All the charts talking about CE are referring to those who are in the Priority Pool. We do have access to Step 1 data, but most assessors are not yet completing Step 1s, so the data is incomplete and unhelpful right now.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PIT data presented represents total individuals, including children, and the HMIS data is all HoH only, so they can’t exactly be directly compared.</a:t>
            </a:r>
            <a:endParaRPr/>
          </a:p>
        </p:txBody>
      </p:sp>
      <p:sp>
        <p:nvSpPr>
          <p:cNvPr id="170" name="Google Shape;17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we see huge differences in the racial breakdown of Singles vs. Families, and this trend you will see continues across data sets.</a:t>
            </a:r>
            <a:endParaRPr/>
          </a:p>
          <a:p>
            <a:pPr indent="0" lvl="0" marL="0" rtl="0" algn="l">
              <a:spcBef>
                <a:spcPts val="0"/>
              </a:spcBef>
              <a:spcAft>
                <a:spcPts val="0"/>
              </a:spcAft>
              <a:buNone/>
            </a:pPr>
            <a:r>
              <a:rPr lang="en-US"/>
              <a:t>I know the 2020 PIT numbers were just released,</a:t>
            </a:r>
            <a:endParaRPr/>
          </a:p>
        </p:txBody>
      </p:sp>
      <p:sp>
        <p:nvSpPr>
          <p:cNvPr id="177" name="Google Shape;17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proportions of the data SPARC analyzed, the PIT Data, and the CES Priority Pool all show similar percentages.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goal is to make sure that our Priority Pool matches the percentages of the general homeless population, and so far that’s looking OK.</a:t>
            </a:r>
            <a:endParaRPr/>
          </a:p>
        </p:txBody>
      </p:sp>
      <p:sp>
        <p:nvSpPr>
          <p:cNvPr id="185" name="Google Shape;18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Consistently through all data sets, singles are more white than families and youth, and Youth are more diverse than adults.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only exception to this that we’ve found is with Native Youth. The percentages of youth who are Black or Multiracial are consistently higher than the general population, but the opposite is true for Native Youth.</a:t>
            </a:r>
            <a:endParaRPr/>
          </a:p>
        </p:txBody>
      </p:sp>
      <p:sp>
        <p:nvSpPr>
          <p:cNvPr id="199" name="Google Shape;19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again, we can see that youth families are more diverse than families in general, but we’re not finding Native Youth Families. This is a little trickier because the Youth numbers in general are lower than the overall numbers, so we can’t make any sweeping statements just yet, but it’s definitely a concern.</a:t>
            </a:r>
            <a:endParaRPr/>
          </a:p>
        </p:txBody>
      </p:sp>
      <p:sp>
        <p:nvSpPr>
          <p:cNvPr id="207" name="Google Shape;20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descr="Celestia-R1---OverlayTitleHD.png" id="16" name="Google Shape;16;p21"/>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17" name="Google Shape;17;p21"/>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1"/>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p:txBody>
      </p:sp>
      <p:sp>
        <p:nvSpPr>
          <p:cNvPr id="19" name="Google Shape;19;p21"/>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0" name="Shape 80"/>
        <p:cNvGrpSpPr/>
        <p:nvPr/>
      </p:nvGrpSpPr>
      <p:grpSpPr>
        <a:xfrm>
          <a:off x="0" y="0"/>
          <a:ext cx="0" cy="0"/>
          <a:chOff x="0" y="0"/>
          <a:chExt cx="0" cy="0"/>
        </a:xfrm>
      </p:grpSpPr>
      <p:pic>
        <p:nvPicPr>
          <p:cNvPr descr="Celestia-R1---OverlayContentHD.png" id="81" name="Google Shape;81;p3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2" name="Google Shape;82;p30"/>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txBody>
          <a:bodyPr anchorCtr="0" anchor="t" bIns="45700" lIns="91425" spcFirstLastPara="1" rIns="91425" wrap="square" tIns="45700">
            <a:normAutofit/>
          </a:bodyPr>
          <a:lstStyle>
            <a:lvl1pPr lvl="0" marR="0" rtl="0" algn="ctr">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84" name="Google Shape;84;p30"/>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85" name="Google Shape;85;p3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8" name="Shape 88"/>
        <p:cNvGrpSpPr/>
        <p:nvPr/>
      </p:nvGrpSpPr>
      <p:grpSpPr>
        <a:xfrm>
          <a:off x="0" y="0"/>
          <a:ext cx="0" cy="0"/>
          <a:chOff x="0" y="0"/>
          <a:chExt cx="0" cy="0"/>
        </a:xfrm>
      </p:grpSpPr>
      <p:pic>
        <p:nvPicPr>
          <p:cNvPr descr="Celestia-R1---OverlayContentHD.png" id="89" name="Google Shape;89;p3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0" name="Google Shape;90;p31"/>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1"/>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92" name="Google Shape;92;p3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5" name="Shape 95"/>
        <p:cNvGrpSpPr/>
        <p:nvPr/>
      </p:nvGrpSpPr>
      <p:grpSpPr>
        <a:xfrm>
          <a:off x="0" y="0"/>
          <a:ext cx="0" cy="0"/>
          <a:chOff x="0" y="0"/>
          <a:chExt cx="0" cy="0"/>
        </a:xfrm>
      </p:grpSpPr>
      <p:pic>
        <p:nvPicPr>
          <p:cNvPr descr="Celestia-R1---OverlayContentHD.png" id="96" name="Google Shape;96;p3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7" name="Google Shape;97;p32"/>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98" name="Google Shape;98;p32"/>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99" name="Google Shape;99;p32"/>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2"/>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1800"/>
              <a:buFont typeface="Calibri"/>
              <a:buNone/>
              <a:defRPr/>
            </a:lvl1pPr>
            <a:lvl2pPr indent="-228600" lvl="1" marL="914400" algn="l">
              <a:spcBef>
                <a:spcPts val="1000"/>
              </a:spcBef>
              <a:spcAft>
                <a:spcPts val="0"/>
              </a:spcAft>
              <a:buSzPts val="1600"/>
              <a:buFont typeface="Calibri"/>
              <a:buNone/>
              <a:defRPr/>
            </a:lvl2pPr>
            <a:lvl3pPr indent="-228600" lvl="2" marL="1371600" algn="l">
              <a:spcBef>
                <a:spcPts val="1000"/>
              </a:spcBef>
              <a:spcAft>
                <a:spcPts val="0"/>
              </a:spcAft>
              <a:buSzPts val="1400"/>
              <a:buFont typeface="Calibri"/>
              <a:buNone/>
              <a:defRPr/>
            </a:lvl3pPr>
            <a:lvl4pPr indent="-228600" lvl="3" marL="1828800" algn="l">
              <a:spcBef>
                <a:spcPts val="1000"/>
              </a:spcBef>
              <a:spcAft>
                <a:spcPts val="0"/>
              </a:spcAft>
              <a:buSzPts val="1200"/>
              <a:buFont typeface="Calibri"/>
              <a:buNone/>
              <a:defRPr/>
            </a:lvl4pPr>
            <a:lvl5pPr indent="-228600" lvl="4" marL="2286000" algn="l">
              <a:spcBef>
                <a:spcPts val="1000"/>
              </a:spcBef>
              <a:spcAft>
                <a:spcPts val="0"/>
              </a:spcAft>
              <a:buSzPts val="1200"/>
              <a:buFont typeface="Calibri"/>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01" name="Google Shape;101;p32"/>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02" name="Google Shape;102;p3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pic>
        <p:nvPicPr>
          <p:cNvPr descr="Celestia-R1---OverlayContentHD.png" id="106" name="Google Shape;106;p3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07" name="Google Shape;107;p33"/>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3"/>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09" name="Google Shape;109;p3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2" name="Shape 112"/>
        <p:cNvGrpSpPr/>
        <p:nvPr/>
      </p:nvGrpSpPr>
      <p:grpSpPr>
        <a:xfrm>
          <a:off x="0" y="0"/>
          <a:ext cx="0" cy="0"/>
          <a:chOff x="0" y="0"/>
          <a:chExt cx="0" cy="0"/>
        </a:xfrm>
      </p:grpSpPr>
      <p:pic>
        <p:nvPicPr>
          <p:cNvPr descr="Celestia-R1---OverlayContentHD.png" id="113" name="Google Shape;113;p3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4" name="Google Shape;114;p34"/>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115" name="Google Shape;115;p34"/>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116" name="Google Shape;116;p34"/>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4"/>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400"/>
              <a:buNone/>
              <a:defRPr b="0" sz="24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18" name="Google Shape;118;p34"/>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19" name="Google Shape;119;p3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2" name="Shape 122"/>
        <p:cNvGrpSpPr/>
        <p:nvPr/>
      </p:nvGrpSpPr>
      <p:grpSpPr>
        <a:xfrm>
          <a:off x="0" y="0"/>
          <a:ext cx="0" cy="0"/>
          <a:chOff x="0" y="0"/>
          <a:chExt cx="0" cy="0"/>
        </a:xfrm>
      </p:grpSpPr>
      <p:pic>
        <p:nvPicPr>
          <p:cNvPr descr="Celestia-R1---OverlayContentHD.png" id="123" name="Google Shape;123;p3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4" name="Google Shape;124;p35"/>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5"/>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800"/>
              <a:buNone/>
              <a:defRPr b="0" sz="28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26" name="Google Shape;126;p35"/>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27" name="Google Shape;127;p3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pic>
        <p:nvPicPr>
          <p:cNvPr descr="Celestia-R1---OverlayContentHD.png" id="131" name="Google Shape;131;p3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2" name="Google Shape;132;p36"/>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33" name="Google Shape;133;p3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3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pic>
        <p:nvPicPr>
          <p:cNvPr descr="Celestia-R1---OverlayContentHD.png" id="138" name="Google Shape;138;p3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9" name="Google Shape;139;p37"/>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7"/>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41" name="Google Shape;141;p3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pic>
        <p:nvPicPr>
          <p:cNvPr descr="Celestia-R1---OverlayContentHD.png" id="23" name="Google Shape;23;p2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4" name="Google Shape;24;p2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26" name="Google Shape;26;p2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pic>
        <p:nvPicPr>
          <p:cNvPr descr="Celestia-R1---OverlayContentHD.png" id="30" name="Google Shape;30;p2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1" name="Google Shape;31;p23"/>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000"/>
              <a:buFont typeface="Calibri"/>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cap="none">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33" name="Google Shape;33;p2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pic>
        <p:nvPicPr>
          <p:cNvPr descr="Celestia-R1---OverlayContentHD.png" id="37" name="Google Shape;37;p2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8" name="Google Shape;38;p2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0" name="Google Shape;40;p24"/>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1" name="Google Shape;41;p2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5"/>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47" name="Google Shape;47;p25"/>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8" name="Google Shape;48;p25"/>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49" name="Google Shape;49;p25"/>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50" name="Google Shape;50;p2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pic>
        <p:nvPicPr>
          <p:cNvPr descr="Celestia-R1---OverlayContentHD.png" id="54" name="Google Shape;54;p2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5" name="Google Shape;55;p2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pic>
        <p:nvPicPr>
          <p:cNvPr descr="Celestia-R1---OverlayContentHD.png" id="60" name="Google Shape;60;p2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1" name="Google Shape;61;p2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pic>
        <p:nvPicPr>
          <p:cNvPr descr="Celestia-R1---OverlayContentHD.png" id="65" name="Google Shape;65;p2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6" name="Google Shape;66;p28"/>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68" name="Google Shape;68;p28"/>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600"/>
              <a:buNone/>
              <a:defRPr sz="16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69" name="Google Shape;69;p2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pic>
        <p:nvPicPr>
          <p:cNvPr descr="Celestia-R1---OverlayContentHD.png" id="73" name="Google Shape;73;p2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4" name="Google Shape;74;p29"/>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alibri"/>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9"/>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txBody>
          <a:bodyPr anchorCtr="0" anchor="t" bIns="45700" lIns="91425" spcFirstLastPara="1" rIns="91425" wrap="square" tIns="45700">
            <a:normAutofit/>
          </a:bodyPr>
          <a:lstStyle>
            <a:lvl1pPr lvl="0" marR="0" rtl="0" algn="ctr">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lvl="1"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lvl="3"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l">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l">
              <a:spcBef>
                <a:spcPts val="1000"/>
              </a:spcBef>
              <a:spcAft>
                <a:spcPts val="100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76" name="Google Shape;76;p29"/>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77" name="Google Shape;77;p2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20"/>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2" name="Google Shape;12;p2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2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2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census.gov/quickfacts/note/PST045219" TargetMode="External"/><Relationship Id="rId4" Type="http://schemas.openxmlformats.org/officeDocument/2006/relationships/hyperlink" Target="https://www.census.gov/quickfacts/note/RHI125219" TargetMode="External"/><Relationship Id="rId5" Type="http://schemas.openxmlformats.org/officeDocument/2006/relationships/hyperlink" Target="https://www.census.gov/quickfacts/note/RHI625219" TargetMode="External"/><Relationship Id="rId6"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pic>
        <p:nvPicPr>
          <p:cNvPr descr="abstract image" id="148" name="Google Shape;148;p1"/>
          <p:cNvPicPr preferRelativeResize="0"/>
          <p:nvPr/>
        </p:nvPicPr>
        <p:blipFill rotWithShape="1">
          <a:blip r:embed="rId4">
            <a:alphaModFix/>
          </a:blip>
          <a:srcRect b="0" l="17560" r="20489" t="0"/>
          <a:stretch/>
        </p:blipFill>
        <p:spPr>
          <a:xfrm>
            <a:off x="20" y="975"/>
            <a:ext cx="7552924" cy="6858000"/>
          </a:xfrm>
          <a:prstGeom prst="rect">
            <a:avLst/>
          </a:prstGeom>
          <a:noFill/>
          <a:ln>
            <a:noFill/>
          </a:ln>
        </p:spPr>
      </p:pic>
      <p:pic>
        <p:nvPicPr>
          <p:cNvPr id="149" name="Google Shape;149;p1"/>
          <p:cNvPicPr preferRelativeResize="0"/>
          <p:nvPr/>
        </p:nvPicPr>
        <p:blipFill rotWithShape="1">
          <a:blip r:embed="rId5">
            <a:alphaModFix/>
          </a:blip>
          <a:srcRect b="0" l="0" r="0" t="0"/>
          <a:stretch/>
        </p:blipFill>
        <p:spPr>
          <a:xfrm>
            <a:off x="0" y="0"/>
            <a:ext cx="12188825" cy="6856214"/>
          </a:xfrm>
          <a:prstGeom prst="rect">
            <a:avLst/>
          </a:prstGeom>
          <a:noFill/>
          <a:ln>
            <a:noFill/>
          </a:ln>
        </p:spPr>
      </p:pic>
      <p:sp>
        <p:nvSpPr>
          <p:cNvPr id="150" name="Google Shape;150;p1"/>
          <p:cNvSpPr txBox="1"/>
          <p:nvPr>
            <p:ph type="ctrTitle"/>
          </p:nvPr>
        </p:nvSpPr>
        <p:spPr>
          <a:xfrm>
            <a:off x="7905134" y="1964267"/>
            <a:ext cx="3924916" cy="2421464"/>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4320"/>
              <a:buFont typeface="Calibri"/>
              <a:buNone/>
            </a:pPr>
            <a:r>
              <a:rPr lang="en-US" sz="4320"/>
              <a:t>RACIAL EQUITY IN COORDINATED ENTRY POLICY</a:t>
            </a:r>
            <a:endParaRPr/>
          </a:p>
        </p:txBody>
      </p:sp>
      <p:sp>
        <p:nvSpPr>
          <p:cNvPr id="151" name="Google Shape;151;p1"/>
          <p:cNvSpPr txBox="1"/>
          <p:nvPr>
            <p:ph idx="1" type="subTitle"/>
          </p:nvPr>
        </p:nvSpPr>
        <p:spPr>
          <a:xfrm>
            <a:off x="7905135" y="4385732"/>
            <a:ext cx="3254990" cy="1405467"/>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800"/>
              <a:buNone/>
            </a:pPr>
            <a:r>
              <a:rPr lang="en-US"/>
              <a:t>OCTOBER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MENTI.COM</a:t>
            </a:r>
            <a:endParaRPr/>
          </a:p>
        </p:txBody>
      </p:sp>
      <p:sp>
        <p:nvSpPr>
          <p:cNvPr id="217" name="Google Shape;217;p10"/>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800"/>
              <a:buChar char="•"/>
            </a:pPr>
            <a:r>
              <a:rPr lang="en-US"/>
              <a:t>What action would you take based on this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CES REFERRALS</a:t>
            </a:r>
            <a:endParaRPr/>
          </a:p>
        </p:txBody>
      </p:sp>
      <p:sp>
        <p:nvSpPr>
          <p:cNvPr id="224" name="Google Shape;224;p11"/>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171450" lvl="0" marL="285750" rtl="0" algn="l">
              <a:spcBef>
                <a:spcPts val="0"/>
              </a:spcBef>
              <a:spcAft>
                <a:spcPts val="0"/>
              </a:spcAft>
              <a:buSzPts val="1800"/>
              <a:buNone/>
            </a:pPr>
            <a:r>
              <a:t/>
            </a:r>
            <a:endParaRPr/>
          </a:p>
        </p:txBody>
      </p:sp>
      <p:pic>
        <p:nvPicPr>
          <p:cNvPr id="225" name="Google Shape;225;p11"/>
          <p:cNvPicPr preferRelativeResize="0"/>
          <p:nvPr/>
        </p:nvPicPr>
        <p:blipFill rotWithShape="1">
          <a:blip r:embed="rId3">
            <a:alphaModFix/>
          </a:blip>
          <a:srcRect b="0" l="0" r="0" t="0"/>
          <a:stretch/>
        </p:blipFill>
        <p:spPr>
          <a:xfrm>
            <a:off x="6096000" y="1820781"/>
            <a:ext cx="5816977" cy="4634750"/>
          </a:xfrm>
          <a:prstGeom prst="rect">
            <a:avLst/>
          </a:prstGeom>
          <a:noFill/>
          <a:ln>
            <a:noFill/>
          </a:ln>
        </p:spPr>
      </p:pic>
      <p:pic>
        <p:nvPicPr>
          <p:cNvPr id="226" name="Google Shape;226;p11"/>
          <p:cNvPicPr preferRelativeResize="0"/>
          <p:nvPr/>
        </p:nvPicPr>
        <p:blipFill rotWithShape="1">
          <a:blip r:embed="rId4">
            <a:alphaModFix/>
          </a:blip>
          <a:srcRect b="0" l="0" r="0" t="0"/>
          <a:stretch/>
        </p:blipFill>
        <p:spPr>
          <a:xfrm>
            <a:off x="279023" y="1876924"/>
            <a:ext cx="5657850" cy="45786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REFERRAL OUTCOMES Q2 </a:t>
            </a:r>
            <a:endParaRPr/>
          </a:p>
        </p:txBody>
      </p:sp>
      <p:sp>
        <p:nvSpPr>
          <p:cNvPr id="233" name="Google Shape;233;p12"/>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171450" lvl="0" marL="285750" rtl="0" algn="l">
              <a:spcBef>
                <a:spcPts val="0"/>
              </a:spcBef>
              <a:spcAft>
                <a:spcPts val="0"/>
              </a:spcAft>
              <a:buSzPts val="1800"/>
              <a:buNone/>
            </a:pPr>
            <a:r>
              <a:t/>
            </a:r>
            <a:endParaRPr/>
          </a:p>
        </p:txBody>
      </p:sp>
      <p:pic>
        <p:nvPicPr>
          <p:cNvPr id="234" name="Google Shape;234;p12"/>
          <p:cNvPicPr preferRelativeResize="0"/>
          <p:nvPr/>
        </p:nvPicPr>
        <p:blipFill rotWithShape="1">
          <a:blip r:embed="rId3">
            <a:alphaModFix/>
          </a:blip>
          <a:srcRect b="0" l="0" r="0" t="0"/>
          <a:stretch/>
        </p:blipFill>
        <p:spPr>
          <a:xfrm>
            <a:off x="2106202" y="1855379"/>
            <a:ext cx="7715892" cy="45922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REFERRAL OUTCOMES Q3</a:t>
            </a:r>
            <a:endParaRPr/>
          </a:p>
        </p:txBody>
      </p:sp>
      <p:pic>
        <p:nvPicPr>
          <p:cNvPr id="241" name="Google Shape;241;p13"/>
          <p:cNvPicPr preferRelativeResize="0"/>
          <p:nvPr>
            <p:ph idx="1" type="body"/>
          </p:nvPr>
        </p:nvPicPr>
        <p:blipFill rotWithShape="1">
          <a:blip r:embed="rId3">
            <a:alphaModFix/>
          </a:blip>
          <a:srcRect b="0" l="0" r="0" t="0"/>
          <a:stretch/>
        </p:blipFill>
        <p:spPr>
          <a:xfrm>
            <a:off x="2171701" y="1830600"/>
            <a:ext cx="7909272" cy="47187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MENTI.COM</a:t>
            </a:r>
            <a:endParaRPr/>
          </a:p>
        </p:txBody>
      </p:sp>
      <p:sp>
        <p:nvSpPr>
          <p:cNvPr id="247" name="Google Shape;247;p14"/>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800"/>
              <a:buChar char="•"/>
            </a:pPr>
            <a:r>
              <a:rPr lang="en-US"/>
              <a:t>What surprises you about this data?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CES EXIT OUTCOMES Q2</a:t>
            </a:r>
            <a:endParaRPr/>
          </a:p>
        </p:txBody>
      </p:sp>
      <p:graphicFrame>
        <p:nvGraphicFramePr>
          <p:cNvPr id="254" name="Google Shape;254;p15"/>
          <p:cNvGraphicFramePr/>
          <p:nvPr/>
        </p:nvGraphicFramePr>
        <p:xfrm>
          <a:off x="1066800" y="2103438"/>
          <a:ext cx="3000000" cy="3000000"/>
        </p:xfrm>
        <a:graphic>
          <a:graphicData uri="http://schemas.openxmlformats.org/drawingml/2006/table">
            <a:tbl>
              <a:tblPr bandRow="1" firstRow="1">
                <a:gradFill>
                  <a:gsLst>
                    <a:gs pos="0">
                      <a:srgbClr val="EFD3B7"/>
                    </a:gs>
                    <a:gs pos="100000">
                      <a:srgbClr val="E4B47B">
                        <a:alpha val="73725"/>
                      </a:srgbClr>
                    </a:gs>
                  </a:gsLst>
                  <a:lin ang="5400000" scaled="0"/>
                </a:gradFill>
                <a:tableStyleId>{EBC80760-2F03-4120-903A-E8FFA83BF933}</a:tableStyleId>
              </a:tblPr>
              <a:tblGrid>
                <a:gridCol w="1005850"/>
                <a:gridCol w="1005850"/>
                <a:gridCol w="1005850"/>
                <a:gridCol w="1005850"/>
                <a:gridCol w="1005850"/>
              </a:tblGrid>
              <a:tr h="370850">
                <a:tc>
                  <a:txBody>
                    <a:bodyPr/>
                    <a:lstStyle/>
                    <a:p>
                      <a:pPr indent="0" lvl="0" marL="0" marR="0" rtl="0" algn="l">
                        <a:spcBef>
                          <a:spcPts val="0"/>
                        </a:spcBef>
                        <a:spcAft>
                          <a:spcPts val="0"/>
                        </a:spcAft>
                        <a:buNone/>
                      </a:pPr>
                      <a:r>
                        <a:rPr b="0" lang="en-US" sz="1400" u="none" cap="none" strike="noStrike">
                          <a:solidFill>
                            <a:srgbClr val="000000"/>
                          </a:solidFill>
                        </a:rPr>
                        <a:t>Permanent Housing</a:t>
                      </a:r>
                      <a:endParaRPr b="0" i="0" sz="1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l">
                        <a:spcBef>
                          <a:spcPts val="0"/>
                        </a:spcBef>
                        <a:spcAft>
                          <a:spcPts val="0"/>
                        </a:spcAft>
                        <a:buNone/>
                      </a:pPr>
                      <a:r>
                        <a:rPr b="0" lang="en-US" sz="1400" u="none" cap="none" strike="noStrike">
                          <a:solidFill>
                            <a:srgbClr val="000000"/>
                          </a:solidFill>
                        </a:rPr>
                        <a:t>Total (56)</a:t>
                      </a:r>
                      <a:endParaRPr b="0" i="0" sz="1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l">
                        <a:spcBef>
                          <a:spcPts val="0"/>
                        </a:spcBef>
                        <a:spcAft>
                          <a:spcPts val="0"/>
                        </a:spcAft>
                        <a:buNone/>
                      </a:pPr>
                      <a:r>
                        <a:rPr b="0" lang="en-US" sz="1400" u="none" cap="none" strike="noStrike">
                          <a:solidFill>
                            <a:srgbClr val="000000"/>
                          </a:solidFill>
                        </a:rPr>
                        <a:t>Singles (36)</a:t>
                      </a:r>
                      <a:endParaRPr b="0" i="0" sz="1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l">
                        <a:spcBef>
                          <a:spcPts val="0"/>
                        </a:spcBef>
                        <a:spcAft>
                          <a:spcPts val="0"/>
                        </a:spcAft>
                        <a:buNone/>
                      </a:pPr>
                      <a:r>
                        <a:rPr b="0" lang="en-US" sz="1400" u="none" cap="none" strike="noStrike">
                          <a:solidFill>
                            <a:srgbClr val="000000"/>
                          </a:solidFill>
                        </a:rPr>
                        <a:t>Families (20)</a:t>
                      </a:r>
                      <a:endParaRPr b="0" i="0" sz="1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l">
                        <a:spcBef>
                          <a:spcPts val="0"/>
                        </a:spcBef>
                        <a:spcAft>
                          <a:spcPts val="0"/>
                        </a:spcAft>
                        <a:buNone/>
                      </a:pPr>
                      <a:r>
                        <a:rPr b="0" lang="en-US" sz="1400" u="none" cap="none" strike="noStrike">
                          <a:solidFill>
                            <a:srgbClr val="000000"/>
                          </a:solidFill>
                        </a:rPr>
                        <a:t>Youth (13)</a:t>
                      </a:r>
                      <a:endParaRPr b="0" i="0" sz="1400" u="none" cap="none" strike="noStrike">
                        <a:solidFill>
                          <a:srgbClr val="000000"/>
                        </a:solidFill>
                        <a:latin typeface="Arial"/>
                        <a:ea typeface="Arial"/>
                        <a:cs typeface="Arial"/>
                        <a:sym typeface="Arial"/>
                      </a:endParaRPr>
                    </a:p>
                  </a:txBody>
                  <a:tcPr marT="6350" marB="0" marR="6350" marL="6350" anchor="ctr"/>
                </a:tc>
              </a:tr>
              <a:tr h="370850">
                <a:tc>
                  <a:txBody>
                    <a:bodyPr/>
                    <a:lstStyle/>
                    <a:p>
                      <a:pPr indent="0" lvl="0" marL="0" marR="0" rtl="0" algn="l">
                        <a:spcBef>
                          <a:spcPts val="0"/>
                        </a:spcBef>
                        <a:spcAft>
                          <a:spcPts val="0"/>
                        </a:spcAft>
                        <a:buNone/>
                      </a:pPr>
                      <a:r>
                        <a:rPr b="0" lang="en-US" sz="2400" u="none" cap="none" strike="noStrike">
                          <a:solidFill>
                            <a:srgbClr val="000000"/>
                          </a:solidFill>
                        </a:rPr>
                        <a:t>White</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57.1%</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66.7%</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40%</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46.2%</a:t>
                      </a:r>
                      <a:endParaRPr b="0" i="0" sz="2400" u="none" cap="none" strike="noStrike">
                        <a:solidFill>
                          <a:srgbClr val="000000"/>
                        </a:solidFill>
                        <a:latin typeface="Arial"/>
                        <a:ea typeface="Arial"/>
                        <a:cs typeface="Arial"/>
                        <a:sym typeface="Arial"/>
                      </a:endParaRPr>
                    </a:p>
                  </a:txBody>
                  <a:tcPr marT="6350" marB="0" marR="6350" marL="6350" anchor="ctr"/>
                </a:tc>
              </a:tr>
              <a:tr h="370850">
                <a:tc>
                  <a:txBody>
                    <a:bodyPr/>
                    <a:lstStyle/>
                    <a:p>
                      <a:pPr indent="0" lvl="0" marL="0" marR="0" rtl="0" algn="l">
                        <a:spcBef>
                          <a:spcPts val="0"/>
                        </a:spcBef>
                        <a:spcAft>
                          <a:spcPts val="0"/>
                        </a:spcAft>
                        <a:buNone/>
                      </a:pPr>
                      <a:r>
                        <a:rPr b="0" lang="en-US" sz="2400" u="none" cap="none" strike="noStrike">
                          <a:solidFill>
                            <a:srgbClr val="000000"/>
                          </a:solidFill>
                        </a:rPr>
                        <a:t>Black</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33.9%</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30.6%</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40%</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30.8%</a:t>
                      </a:r>
                      <a:endParaRPr b="0" i="0" sz="2400" u="none" cap="none" strike="noStrike">
                        <a:solidFill>
                          <a:srgbClr val="000000"/>
                        </a:solidFill>
                        <a:latin typeface="Arial"/>
                        <a:ea typeface="Arial"/>
                        <a:cs typeface="Arial"/>
                        <a:sym typeface="Arial"/>
                      </a:endParaRPr>
                    </a:p>
                  </a:txBody>
                  <a:tcPr marT="6350" marB="0" marR="6350" marL="6350" anchor="ctr"/>
                </a:tc>
              </a:tr>
              <a:tr h="370850">
                <a:tc>
                  <a:txBody>
                    <a:bodyPr/>
                    <a:lstStyle/>
                    <a:p>
                      <a:pPr indent="0" lvl="0" marL="0" marR="0" rtl="0" algn="l">
                        <a:spcBef>
                          <a:spcPts val="0"/>
                        </a:spcBef>
                        <a:spcAft>
                          <a:spcPts val="0"/>
                        </a:spcAft>
                        <a:buNone/>
                      </a:pPr>
                      <a:r>
                        <a:rPr b="0" lang="en-US" sz="2400" u="none" cap="none" strike="noStrike">
                          <a:solidFill>
                            <a:srgbClr val="000000"/>
                          </a:solidFill>
                        </a:rPr>
                        <a:t>Multiracial</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3.6%</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2.8%</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0.5%</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7.7%</a:t>
                      </a:r>
                      <a:endParaRPr b="0" i="0" sz="2400" u="none" cap="none" strike="noStrike">
                        <a:solidFill>
                          <a:srgbClr val="000000"/>
                        </a:solidFill>
                        <a:latin typeface="Arial"/>
                        <a:ea typeface="Arial"/>
                        <a:cs typeface="Arial"/>
                        <a:sym typeface="Arial"/>
                      </a:endParaRPr>
                    </a:p>
                  </a:txBody>
                  <a:tcPr marT="6350" marB="0" marR="6350" marL="6350" anchor="ctr"/>
                </a:tc>
              </a:tr>
              <a:tr h="370850">
                <a:tc>
                  <a:txBody>
                    <a:bodyPr/>
                    <a:lstStyle/>
                    <a:p>
                      <a:pPr indent="0" lvl="0" marL="0" marR="0" rtl="0" algn="l">
                        <a:spcBef>
                          <a:spcPts val="0"/>
                        </a:spcBef>
                        <a:spcAft>
                          <a:spcPts val="0"/>
                        </a:spcAft>
                        <a:buNone/>
                      </a:pPr>
                      <a:r>
                        <a:rPr b="0" lang="en-US" sz="2400" u="none" cap="none" strike="noStrike">
                          <a:solidFill>
                            <a:srgbClr val="000000"/>
                          </a:solidFill>
                        </a:rPr>
                        <a:t>Native</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3.6%</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0</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10%</a:t>
                      </a:r>
                      <a:endParaRPr b="0" i="0" sz="2400" u="none" cap="none" strike="noStrike">
                        <a:solidFill>
                          <a:srgbClr val="000000"/>
                        </a:solidFill>
                        <a:latin typeface="Arial"/>
                        <a:ea typeface="Arial"/>
                        <a:cs typeface="Arial"/>
                        <a:sym typeface="Arial"/>
                      </a:endParaRPr>
                    </a:p>
                  </a:txBody>
                  <a:tcPr marT="6350" marB="0" marR="6350" marL="6350" anchor="ctr"/>
                </a:tc>
                <a:tc>
                  <a:txBody>
                    <a:bodyPr/>
                    <a:lstStyle/>
                    <a:p>
                      <a:pPr indent="0" lvl="0" marL="0" marR="0" rtl="0" algn="r">
                        <a:spcBef>
                          <a:spcPts val="0"/>
                        </a:spcBef>
                        <a:spcAft>
                          <a:spcPts val="0"/>
                        </a:spcAft>
                        <a:buNone/>
                      </a:pPr>
                      <a:r>
                        <a:rPr b="0" lang="en-US" sz="2400" u="none" cap="none" strike="noStrike">
                          <a:solidFill>
                            <a:srgbClr val="000000"/>
                          </a:solidFill>
                        </a:rPr>
                        <a:t>0</a:t>
                      </a:r>
                      <a:endParaRPr b="0" i="0" sz="2400" u="none" cap="none" strike="noStrike">
                        <a:solidFill>
                          <a:srgbClr val="000000"/>
                        </a:solidFill>
                        <a:latin typeface="Arial"/>
                        <a:ea typeface="Arial"/>
                        <a:cs typeface="Arial"/>
                        <a:sym typeface="Arial"/>
                      </a:endParaRPr>
                    </a:p>
                  </a:txBody>
                  <a:tcPr marT="6350" marB="0" marR="6350" marL="6350" anchor="ctr"/>
                </a:tc>
              </a:tr>
            </a:tbl>
          </a:graphicData>
        </a:graphic>
      </p:graphicFrame>
      <p:pic>
        <p:nvPicPr>
          <p:cNvPr id="255" name="Google Shape;255;p15"/>
          <p:cNvPicPr preferRelativeResize="0"/>
          <p:nvPr/>
        </p:nvPicPr>
        <p:blipFill rotWithShape="1">
          <a:blip r:embed="rId3">
            <a:alphaModFix/>
          </a:blip>
          <a:srcRect b="0" l="0" r="0" t="0"/>
          <a:stretch/>
        </p:blipFill>
        <p:spPr>
          <a:xfrm>
            <a:off x="159544" y="1873927"/>
            <a:ext cx="5936456" cy="4164529"/>
          </a:xfrm>
          <a:prstGeom prst="rect">
            <a:avLst/>
          </a:prstGeom>
          <a:noFill/>
          <a:ln>
            <a:noFill/>
          </a:ln>
        </p:spPr>
      </p:pic>
      <p:pic>
        <p:nvPicPr>
          <p:cNvPr id="256" name="Google Shape;256;p15"/>
          <p:cNvPicPr preferRelativeResize="0"/>
          <p:nvPr/>
        </p:nvPicPr>
        <p:blipFill rotWithShape="1">
          <a:blip r:embed="rId4">
            <a:alphaModFix/>
          </a:blip>
          <a:srcRect b="0" l="0" r="0" t="0"/>
          <a:stretch/>
        </p:blipFill>
        <p:spPr>
          <a:xfrm>
            <a:off x="6365633" y="1883453"/>
            <a:ext cx="5666823" cy="41550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EXIT OUTCOMES: Q3</a:t>
            </a:r>
            <a:endParaRPr/>
          </a:p>
        </p:txBody>
      </p:sp>
      <p:graphicFrame>
        <p:nvGraphicFramePr>
          <p:cNvPr id="263" name="Google Shape;263;p16"/>
          <p:cNvGraphicFramePr/>
          <p:nvPr/>
        </p:nvGraphicFramePr>
        <p:xfrm>
          <a:off x="6409677" y="3083425"/>
          <a:ext cx="3000000" cy="3000000"/>
        </p:xfrm>
        <a:graphic>
          <a:graphicData uri="http://schemas.openxmlformats.org/drawingml/2006/table">
            <a:tbl>
              <a:tblPr bandRow="1" firstRow="1">
                <a:noFill/>
                <a:tableStyleId>{1E58874F-972A-4F02-AB07-5B42CF66D22B}</a:tableStyleId>
              </a:tblPr>
              <a:tblGrid>
                <a:gridCol w="2691900"/>
                <a:gridCol w="2691900"/>
              </a:tblGrid>
              <a:tr h="370850">
                <a:tc>
                  <a:txBody>
                    <a:bodyPr/>
                    <a:lstStyle/>
                    <a:p>
                      <a:pPr indent="0" lvl="0" marL="0" marR="0" rtl="0" algn="l">
                        <a:spcBef>
                          <a:spcPts val="0"/>
                        </a:spcBef>
                        <a:spcAft>
                          <a:spcPts val="0"/>
                        </a:spcAft>
                        <a:buNone/>
                      </a:pPr>
                      <a:r>
                        <a:rPr b="0" lang="en-US" sz="2000" u="none" cap="none" strike="noStrike">
                          <a:solidFill>
                            <a:srgbClr val="000000"/>
                          </a:solidFill>
                        </a:rPr>
                        <a:t>Exit Outcome: Unreachable/Disengaged</a:t>
                      </a:r>
                      <a:endParaRPr b="0" i="0" sz="20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l">
                        <a:spcBef>
                          <a:spcPts val="0"/>
                        </a:spcBef>
                        <a:spcAft>
                          <a:spcPts val="0"/>
                        </a:spcAft>
                        <a:buNone/>
                      </a:pPr>
                      <a:r>
                        <a:rPr b="0" lang="en-US" sz="2000" u="none" cap="none" strike="noStrike">
                          <a:solidFill>
                            <a:srgbClr val="000000"/>
                          </a:solidFill>
                        </a:rPr>
                        <a:t>Total (9)</a:t>
                      </a:r>
                      <a:endParaRPr b="0" i="0" sz="2000" u="none" cap="none" strike="noStrike">
                        <a:solidFill>
                          <a:srgbClr val="000000"/>
                        </a:solidFill>
                        <a:latin typeface="Calibri"/>
                        <a:ea typeface="Calibri"/>
                        <a:cs typeface="Calibri"/>
                        <a:sym typeface="Calibri"/>
                      </a:endParaRPr>
                    </a:p>
                  </a:txBody>
                  <a:tcPr marT="6350" marB="0" marR="6350" marL="6350" anchor="b"/>
                </a:tc>
              </a:tr>
              <a:tr h="370850">
                <a:tc>
                  <a:txBody>
                    <a:bodyPr/>
                    <a:lstStyle/>
                    <a:p>
                      <a:pPr indent="0" lvl="0" marL="0" marR="0" rtl="0" algn="l">
                        <a:spcBef>
                          <a:spcPts val="0"/>
                        </a:spcBef>
                        <a:spcAft>
                          <a:spcPts val="0"/>
                        </a:spcAft>
                        <a:buNone/>
                      </a:pPr>
                      <a:r>
                        <a:rPr b="0" lang="en-US" sz="2000" u="none" cap="none" strike="noStrike">
                          <a:solidFill>
                            <a:srgbClr val="000000"/>
                          </a:solidFill>
                        </a:rPr>
                        <a:t>White</a:t>
                      </a:r>
                      <a:endParaRPr b="0" i="0" sz="20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b="0" lang="en-US" sz="2000" u="none" cap="none" strike="noStrike">
                          <a:solidFill>
                            <a:srgbClr val="000000"/>
                          </a:solidFill>
                        </a:rPr>
                        <a:t>7</a:t>
                      </a:r>
                      <a:endParaRPr b="0" i="0" sz="2000" u="none" cap="none" strike="noStrike">
                        <a:solidFill>
                          <a:srgbClr val="000000"/>
                        </a:solidFill>
                        <a:latin typeface="Calibri"/>
                        <a:ea typeface="Calibri"/>
                        <a:cs typeface="Calibri"/>
                        <a:sym typeface="Calibri"/>
                      </a:endParaRPr>
                    </a:p>
                  </a:txBody>
                  <a:tcPr marT="6350" marB="0" marR="6350" marL="6350" anchor="b"/>
                </a:tc>
              </a:tr>
              <a:tr h="370850">
                <a:tc>
                  <a:txBody>
                    <a:bodyPr/>
                    <a:lstStyle/>
                    <a:p>
                      <a:pPr indent="0" lvl="0" marL="0" marR="0" rtl="0" algn="l">
                        <a:spcBef>
                          <a:spcPts val="0"/>
                        </a:spcBef>
                        <a:spcAft>
                          <a:spcPts val="0"/>
                        </a:spcAft>
                        <a:buNone/>
                      </a:pPr>
                      <a:r>
                        <a:rPr b="0" lang="en-US" sz="2000" u="none" cap="none" strike="noStrike">
                          <a:solidFill>
                            <a:srgbClr val="000000"/>
                          </a:solidFill>
                        </a:rPr>
                        <a:t>Black </a:t>
                      </a:r>
                      <a:endParaRPr b="0" i="0" sz="20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b="0" lang="en-US" sz="2000" u="none" cap="none" strike="noStrike">
                          <a:solidFill>
                            <a:srgbClr val="000000"/>
                          </a:solidFill>
                        </a:rPr>
                        <a:t>1</a:t>
                      </a:r>
                      <a:endParaRPr b="0" i="0" sz="2000" u="none" cap="none" strike="noStrike">
                        <a:solidFill>
                          <a:srgbClr val="000000"/>
                        </a:solidFill>
                        <a:latin typeface="Calibri"/>
                        <a:ea typeface="Calibri"/>
                        <a:cs typeface="Calibri"/>
                        <a:sym typeface="Calibri"/>
                      </a:endParaRPr>
                    </a:p>
                  </a:txBody>
                  <a:tcPr marT="6350" marB="0" marR="6350" marL="6350" anchor="b"/>
                </a:tc>
              </a:tr>
              <a:tr h="370850">
                <a:tc>
                  <a:txBody>
                    <a:bodyPr/>
                    <a:lstStyle/>
                    <a:p>
                      <a:pPr indent="0" lvl="0" marL="0" marR="0" rtl="0" algn="l">
                        <a:spcBef>
                          <a:spcPts val="0"/>
                        </a:spcBef>
                        <a:spcAft>
                          <a:spcPts val="0"/>
                        </a:spcAft>
                        <a:buNone/>
                      </a:pPr>
                      <a:r>
                        <a:rPr b="0" lang="en-US" sz="2000" u="none" cap="none" strike="noStrike">
                          <a:solidFill>
                            <a:srgbClr val="000000"/>
                          </a:solidFill>
                        </a:rPr>
                        <a:t>Multiracial</a:t>
                      </a:r>
                      <a:endParaRPr b="0" i="0" sz="20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b="0" lang="en-US" sz="2000" u="none" cap="none" strike="noStrike">
                          <a:solidFill>
                            <a:srgbClr val="000000"/>
                          </a:solidFill>
                        </a:rPr>
                        <a:t>1</a:t>
                      </a:r>
                      <a:endParaRPr b="0" i="0" sz="2000" u="none" cap="none" strike="noStrike">
                        <a:solidFill>
                          <a:srgbClr val="000000"/>
                        </a:solidFill>
                        <a:latin typeface="Calibri"/>
                        <a:ea typeface="Calibri"/>
                        <a:cs typeface="Calibri"/>
                        <a:sym typeface="Calibri"/>
                      </a:endParaRPr>
                    </a:p>
                  </a:txBody>
                  <a:tcPr marT="6350" marB="0" marR="6350" marL="6350" anchor="b"/>
                </a:tc>
              </a:tr>
              <a:tr h="370850">
                <a:tc>
                  <a:txBody>
                    <a:bodyPr/>
                    <a:lstStyle/>
                    <a:p>
                      <a:pPr indent="0" lvl="0" marL="0" marR="0" rtl="0" algn="l">
                        <a:spcBef>
                          <a:spcPts val="0"/>
                        </a:spcBef>
                        <a:spcAft>
                          <a:spcPts val="0"/>
                        </a:spcAft>
                        <a:buNone/>
                      </a:pPr>
                      <a:r>
                        <a:rPr b="0" lang="en-US" sz="2000" u="none" cap="none" strike="noStrike">
                          <a:solidFill>
                            <a:srgbClr val="000000"/>
                          </a:solidFill>
                        </a:rPr>
                        <a:t>Native</a:t>
                      </a:r>
                      <a:endParaRPr b="0" i="0" sz="20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b="0" lang="en-US" sz="2000" u="none" cap="none" strike="noStrike">
                          <a:solidFill>
                            <a:srgbClr val="000000"/>
                          </a:solidFill>
                        </a:rPr>
                        <a:t>0</a:t>
                      </a:r>
                      <a:endParaRPr b="0" i="0" sz="2000" u="none" cap="none" strike="noStrike">
                        <a:solidFill>
                          <a:srgbClr val="000000"/>
                        </a:solidFill>
                        <a:latin typeface="Calibri"/>
                        <a:ea typeface="Calibri"/>
                        <a:cs typeface="Calibri"/>
                        <a:sym typeface="Calibri"/>
                      </a:endParaRPr>
                    </a:p>
                  </a:txBody>
                  <a:tcPr marT="6350" marB="0" marR="6350" marL="6350" anchor="b"/>
                </a:tc>
              </a:tr>
              <a:tr h="370850">
                <a:tc>
                  <a:txBody>
                    <a:bodyPr/>
                    <a:lstStyle/>
                    <a:p>
                      <a:pPr indent="0" lvl="0" marL="0" marR="0" rtl="0" algn="l">
                        <a:spcBef>
                          <a:spcPts val="0"/>
                        </a:spcBef>
                        <a:spcAft>
                          <a:spcPts val="0"/>
                        </a:spcAft>
                        <a:buNone/>
                      </a:pPr>
                      <a:r>
                        <a:rPr b="0" lang="en-US" sz="2000" u="none" cap="none" strike="noStrike">
                          <a:solidFill>
                            <a:srgbClr val="000000"/>
                          </a:solidFill>
                        </a:rPr>
                        <a:t>Other/M/R</a:t>
                      </a:r>
                      <a:endParaRPr b="0" i="0" sz="20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b="0" lang="en-US" sz="2000" u="none" cap="none" strike="noStrike">
                          <a:solidFill>
                            <a:srgbClr val="000000"/>
                          </a:solidFill>
                        </a:rPr>
                        <a:t>0</a:t>
                      </a:r>
                      <a:endParaRPr b="0" i="0" sz="2000" u="none" cap="none" strike="noStrike">
                        <a:solidFill>
                          <a:srgbClr val="000000"/>
                        </a:solidFill>
                        <a:latin typeface="Calibri"/>
                        <a:ea typeface="Calibri"/>
                        <a:cs typeface="Calibri"/>
                        <a:sym typeface="Calibri"/>
                      </a:endParaRPr>
                    </a:p>
                  </a:txBody>
                  <a:tcPr marT="6350" marB="0" marR="6350" marL="6350" anchor="b"/>
                </a:tc>
              </a:tr>
            </a:tbl>
          </a:graphicData>
        </a:graphic>
      </p:graphicFrame>
      <p:sp>
        <p:nvSpPr>
          <p:cNvPr id="264" name="Google Shape;264;p16"/>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171450" lvl="0" marL="285750" rtl="0" algn="l">
              <a:spcBef>
                <a:spcPts val="0"/>
              </a:spcBef>
              <a:spcAft>
                <a:spcPts val="0"/>
              </a:spcAft>
              <a:buSzPts val="1800"/>
              <a:buNone/>
            </a:pPr>
            <a:r>
              <a:t/>
            </a:r>
            <a:endParaRPr/>
          </a:p>
        </p:txBody>
      </p:sp>
      <p:pic>
        <p:nvPicPr>
          <p:cNvPr id="265" name="Google Shape;265;p16"/>
          <p:cNvPicPr preferRelativeResize="0"/>
          <p:nvPr/>
        </p:nvPicPr>
        <p:blipFill rotWithShape="1">
          <a:blip r:embed="rId3">
            <a:alphaModFix/>
          </a:blip>
          <a:srcRect b="0" l="0" r="0" t="0"/>
          <a:stretch/>
        </p:blipFill>
        <p:spPr>
          <a:xfrm>
            <a:off x="152509" y="1888018"/>
            <a:ext cx="5561025" cy="4446697"/>
          </a:xfrm>
          <a:prstGeom prst="rect">
            <a:avLst/>
          </a:prstGeom>
          <a:noFill/>
          <a:ln>
            <a:noFill/>
          </a:ln>
        </p:spPr>
      </p:pic>
      <p:pic>
        <p:nvPicPr>
          <p:cNvPr id="266" name="Google Shape;266;p16"/>
          <p:cNvPicPr preferRelativeResize="0"/>
          <p:nvPr/>
        </p:nvPicPr>
        <p:blipFill rotWithShape="1">
          <a:blip r:embed="rId4">
            <a:alphaModFix/>
          </a:blip>
          <a:srcRect b="0" l="0" r="0" t="0"/>
          <a:stretch/>
        </p:blipFill>
        <p:spPr>
          <a:xfrm>
            <a:off x="5639574" y="1888019"/>
            <a:ext cx="6399917" cy="44466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MENTI.COM</a:t>
            </a:r>
            <a:endParaRPr/>
          </a:p>
        </p:txBody>
      </p:sp>
      <p:sp>
        <p:nvSpPr>
          <p:cNvPr id="272" name="Google Shape;272;p17"/>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800"/>
              <a:buChar char="•"/>
            </a:pPr>
            <a:r>
              <a:rPr lang="en-US"/>
              <a:t>What action would you take based on this data?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ACTION TO TAKE</a:t>
            </a:r>
            <a:endParaRPr/>
          </a:p>
        </p:txBody>
      </p:sp>
      <p:sp>
        <p:nvSpPr>
          <p:cNvPr id="278" name="Google Shape;278;p18"/>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2000"/>
              <a:buChar char="•"/>
            </a:pPr>
            <a:r>
              <a:rPr lang="en-US" sz="2000"/>
              <a:t>Recommendation: Prioritize Youth in the Priority Pool</a:t>
            </a:r>
            <a:endParaRPr/>
          </a:p>
          <a:p>
            <a:pPr indent="-285750" lvl="1" marL="742950" rtl="0" algn="l">
              <a:spcBef>
                <a:spcPts val="1000"/>
              </a:spcBef>
              <a:spcAft>
                <a:spcPts val="0"/>
              </a:spcAft>
              <a:buSzPts val="1800"/>
              <a:buChar char="•"/>
            </a:pPr>
            <a:r>
              <a:rPr lang="en-US" sz="1800"/>
              <a:t>Talked with several stakeholders: SPARC leader (Kelina), Directors Council, CES leadership</a:t>
            </a:r>
            <a:endParaRPr/>
          </a:p>
          <a:p>
            <a:pPr indent="-285750" lvl="0" marL="285750" rtl="0" algn="l">
              <a:spcBef>
                <a:spcPts val="1000"/>
              </a:spcBef>
              <a:spcAft>
                <a:spcPts val="0"/>
              </a:spcAft>
              <a:buSzPts val="2000"/>
              <a:buChar char="•"/>
            </a:pPr>
            <a:r>
              <a:rPr lang="en-US" sz="2000"/>
              <a:t>Recommendation: Explore ways to increase outreach to Native Youth</a:t>
            </a:r>
            <a:endParaRPr/>
          </a:p>
          <a:p>
            <a:pPr indent="-285750" lvl="0" marL="285750" rtl="0" algn="l">
              <a:spcBef>
                <a:spcPts val="1000"/>
              </a:spcBef>
              <a:spcAft>
                <a:spcPts val="0"/>
              </a:spcAft>
              <a:buSzPts val="2000"/>
              <a:buChar char="•"/>
            </a:pPr>
            <a:r>
              <a:rPr lang="en-US" sz="2000"/>
              <a:t>Recommendation: Ensure Housing Providers and Assessors are aware of disparity of folks being deemed “unreachable/disengaged,” and ensure every effort is made before exiting.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9"/>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BREAK-OUT SESSIONS</a:t>
            </a:r>
            <a:endParaRPr/>
          </a:p>
        </p:txBody>
      </p:sp>
      <p:sp>
        <p:nvSpPr>
          <p:cNvPr id="285" name="Google Shape;285;p19"/>
          <p:cNvSpPr txBox="1"/>
          <p:nvPr>
            <p:ph idx="1" type="body"/>
          </p:nvPr>
        </p:nvSpPr>
        <p:spPr>
          <a:xfrm>
            <a:off x="685801" y="2142067"/>
            <a:ext cx="10131425" cy="3932730"/>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2000"/>
              <a:buChar char="•"/>
            </a:pPr>
            <a:r>
              <a:rPr lang="en-US" sz="2000"/>
              <a:t>What are your thoughts on the recommendations? What is it that we missed or overlooked?</a:t>
            </a:r>
            <a:endParaRPr/>
          </a:p>
          <a:p>
            <a:pPr indent="-285750" lvl="0" marL="285750" rtl="0" algn="l">
              <a:spcBef>
                <a:spcPts val="1000"/>
              </a:spcBef>
              <a:spcAft>
                <a:spcPts val="0"/>
              </a:spcAft>
              <a:buSzPts val="2000"/>
              <a:buChar char="•"/>
            </a:pPr>
            <a:r>
              <a:rPr lang="en-US" sz="2000"/>
              <a:t>What other trends should the CoC investigate to help impact racial disparities? For example:</a:t>
            </a:r>
            <a:endParaRPr/>
          </a:p>
          <a:p>
            <a:pPr indent="-285750" lvl="1" marL="742950" rtl="0" algn="l">
              <a:spcBef>
                <a:spcPts val="1000"/>
              </a:spcBef>
              <a:spcAft>
                <a:spcPts val="0"/>
              </a:spcAft>
              <a:buSzPts val="1800"/>
              <a:buChar char="•"/>
            </a:pPr>
            <a:r>
              <a:rPr b="0" i="0" lang="en-US" sz="1800" u="none" strike="noStrike">
                <a:solidFill>
                  <a:srgbClr val="FFFFFF"/>
                </a:solidFill>
                <a:latin typeface="Calibri"/>
                <a:ea typeface="Calibri"/>
                <a:cs typeface="Calibri"/>
                <a:sym typeface="Calibri"/>
              </a:rPr>
              <a:t>Criminal history </a:t>
            </a:r>
            <a:endParaRPr sz="1800"/>
          </a:p>
          <a:p>
            <a:pPr indent="-285750" lvl="1" marL="742950" rtl="0" algn="l">
              <a:spcBef>
                <a:spcPts val="1000"/>
              </a:spcBef>
              <a:spcAft>
                <a:spcPts val="0"/>
              </a:spcAft>
              <a:buSzPts val="1800"/>
              <a:buChar char="•"/>
            </a:pPr>
            <a:r>
              <a:rPr b="0" i="0" lang="en-US" sz="1800" u="none" strike="noStrike">
                <a:solidFill>
                  <a:srgbClr val="FFFFFF"/>
                </a:solidFill>
                <a:latin typeface="Calibri"/>
                <a:ea typeface="Calibri"/>
                <a:cs typeface="Calibri"/>
                <a:sym typeface="Calibri"/>
              </a:rPr>
              <a:t>Previous homelessness *</a:t>
            </a:r>
            <a:endParaRPr sz="1800"/>
          </a:p>
          <a:p>
            <a:pPr indent="-285750" lvl="1" marL="742950" rtl="0" algn="l">
              <a:spcBef>
                <a:spcPts val="1000"/>
              </a:spcBef>
              <a:spcAft>
                <a:spcPts val="0"/>
              </a:spcAft>
              <a:buSzPts val="1800"/>
              <a:buChar char="•"/>
            </a:pPr>
            <a:r>
              <a:rPr b="0" i="0" lang="en-US" sz="1800" u="none" strike="noStrike">
                <a:solidFill>
                  <a:srgbClr val="FFFFFF"/>
                </a:solidFill>
                <a:latin typeface="Calibri"/>
                <a:ea typeface="Calibri"/>
                <a:cs typeface="Calibri"/>
                <a:sym typeface="Calibri"/>
              </a:rPr>
              <a:t>Previous evictions  </a:t>
            </a:r>
            <a:endParaRPr sz="1800"/>
          </a:p>
          <a:p>
            <a:pPr indent="-285750" lvl="1" marL="742950" rtl="0" algn="l">
              <a:spcBef>
                <a:spcPts val="1000"/>
              </a:spcBef>
              <a:spcAft>
                <a:spcPts val="0"/>
              </a:spcAft>
              <a:buSzPts val="1800"/>
              <a:buChar char="•"/>
            </a:pPr>
            <a:r>
              <a:rPr b="0" i="0" lang="en-US" sz="1800" u="none" strike="noStrike">
                <a:solidFill>
                  <a:srgbClr val="FFFFFF"/>
                </a:solidFill>
                <a:latin typeface="Calibri"/>
                <a:ea typeface="Calibri"/>
                <a:cs typeface="Calibri"/>
                <a:sym typeface="Calibri"/>
              </a:rPr>
              <a:t>System involvement</a:t>
            </a:r>
            <a:endParaRPr/>
          </a:p>
          <a:p>
            <a:pPr indent="-158750" lvl="0" marL="285750" rtl="0" algn="l">
              <a:spcBef>
                <a:spcPts val="1000"/>
              </a:spcBef>
              <a:spcAft>
                <a:spcPts val="0"/>
              </a:spcAft>
              <a:buSzPts val="2000"/>
              <a:buNone/>
            </a:pPr>
            <a:r>
              <a:t/>
            </a:r>
            <a:endParaRPr b="0" i="0" sz="2000" u="none" strike="noStrike">
              <a:solidFill>
                <a:srgbClr val="FFFFFF"/>
              </a:solidFill>
              <a:latin typeface="Calibri"/>
              <a:ea typeface="Calibri"/>
              <a:cs typeface="Calibri"/>
              <a:sym typeface="Calibri"/>
            </a:endParaRPr>
          </a:p>
          <a:p>
            <a:pPr indent="0" lvl="0" marL="0" rtl="0" algn="l">
              <a:spcBef>
                <a:spcPts val="10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WHY ARE WE HERE?</a:t>
            </a:r>
            <a:endParaRPr/>
          </a:p>
        </p:txBody>
      </p:sp>
      <p:sp>
        <p:nvSpPr>
          <p:cNvPr id="158" name="Google Shape;158;p2"/>
          <p:cNvSpPr txBox="1"/>
          <p:nvPr>
            <p:ph idx="1" type="body"/>
          </p:nvPr>
        </p:nvSpPr>
        <p:spPr>
          <a:xfrm>
            <a:off x="685801" y="2142068"/>
            <a:ext cx="10131425" cy="3142314"/>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800"/>
              <a:buChar char="•"/>
            </a:pPr>
            <a:r>
              <a:rPr lang="en-US"/>
              <a:t>SPARC Recommendations in June </a:t>
            </a:r>
            <a:endParaRPr/>
          </a:p>
          <a:p>
            <a:pPr indent="-285750" lvl="1" marL="742950" rtl="0" algn="l">
              <a:spcBef>
                <a:spcPts val="1000"/>
              </a:spcBef>
              <a:spcAft>
                <a:spcPts val="0"/>
              </a:spcAft>
              <a:buSzPts val="1600"/>
              <a:buChar char="•"/>
            </a:pPr>
            <a:r>
              <a:rPr lang="en-US"/>
              <a:t>Look at all policies and procedures through a Racial Equity lens</a:t>
            </a:r>
            <a:endParaRPr/>
          </a:p>
          <a:p>
            <a:pPr indent="-285750" lvl="0" marL="285750" rtl="0" algn="l">
              <a:spcBef>
                <a:spcPts val="1000"/>
              </a:spcBef>
              <a:spcAft>
                <a:spcPts val="0"/>
              </a:spcAft>
              <a:buSzPts val="1800"/>
              <a:buChar char="•"/>
            </a:pPr>
            <a:r>
              <a:rPr lang="en-US"/>
              <a:t>While we continue asking questions, we need to start implementing changes NOW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TOTAL POPULATION NUMBERS</a:t>
            </a:r>
            <a:endParaRPr/>
          </a:p>
        </p:txBody>
      </p:sp>
      <p:graphicFrame>
        <p:nvGraphicFramePr>
          <p:cNvPr id="165" name="Google Shape;165;p3"/>
          <p:cNvGraphicFramePr/>
          <p:nvPr/>
        </p:nvGraphicFramePr>
        <p:xfrm>
          <a:off x="685800" y="2141538"/>
          <a:ext cx="3000000" cy="3000000"/>
        </p:xfrm>
        <a:graphic>
          <a:graphicData uri="http://schemas.openxmlformats.org/drawingml/2006/table">
            <a:tbl>
              <a:tblPr bandRow="1" firstRow="1">
                <a:noFill/>
                <a:tableStyleId>{0AF49C36-6BA3-48E4-8C66-1BD2535907B0}</a:tableStyleId>
              </a:tblPr>
              <a:tblGrid>
                <a:gridCol w="901700"/>
                <a:gridCol w="901700"/>
                <a:gridCol w="758825"/>
                <a:gridCol w="1044575"/>
                <a:gridCol w="901700"/>
                <a:gridCol w="901700"/>
              </a:tblGrid>
              <a:tr h="370850">
                <a:tc>
                  <a:txBody>
                    <a:bodyPr/>
                    <a:lstStyle/>
                    <a:p>
                      <a:pPr indent="0" lvl="0" marL="0" marR="0" rtl="0" algn="l">
                        <a:spcBef>
                          <a:spcPts val="0"/>
                        </a:spcBef>
                        <a:spcAft>
                          <a:spcPts val="0"/>
                        </a:spcAft>
                        <a:buNone/>
                      </a:pPr>
                      <a:r>
                        <a:rPr lang="en-US" sz="1700" u="none" cap="none" strike="noStrike"/>
                        <a:t> </a:t>
                      </a:r>
                      <a:endParaRPr/>
                    </a:p>
                  </a:txBody>
                  <a:tcPr marT="59400" marB="59400" marR="17950" marL="17950" anchor="b"/>
                </a:tc>
                <a:tc>
                  <a:txBody>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Carver </a:t>
                      </a:r>
                      <a:endParaRPr sz="1400" u="none" cap="none" strike="noStrike"/>
                    </a:p>
                  </a:txBody>
                  <a:tcPr marT="59400" marB="59400" marR="17950" marL="17950" anchor="ctr"/>
                </a:tc>
                <a:tc>
                  <a:txBody>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Scott </a:t>
                      </a:r>
                      <a:endParaRPr sz="1400" u="none" cap="none" strike="noStrike"/>
                    </a:p>
                  </a:txBody>
                  <a:tcPr marT="59400" marB="59400" marR="17950" marL="17950" anchor="ctr"/>
                </a:tc>
                <a:tc>
                  <a:txBody>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Washington</a:t>
                      </a:r>
                      <a:endParaRPr sz="1400" u="none" cap="none" strike="noStrike"/>
                    </a:p>
                  </a:txBody>
                  <a:tcPr marT="59400" marB="59400" marR="17950" marL="17950" anchor="ctr"/>
                </a:tc>
                <a:tc>
                  <a:txBody>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Dakota </a:t>
                      </a:r>
                      <a:endParaRPr sz="1400" u="none" cap="none" strike="noStrike"/>
                    </a:p>
                  </a:txBody>
                  <a:tcPr marT="59400" marB="59400" marR="17950" marL="17950" anchor="ctr"/>
                </a:tc>
                <a:tc>
                  <a:txBody>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Anoka</a:t>
                      </a:r>
                      <a:endParaRPr sz="1400" u="none" cap="none" strike="noStrike"/>
                    </a:p>
                  </a:txBody>
                  <a:tcPr marT="59400" marB="59400" marR="17950" marL="17950" anchor="ctr"/>
                </a:tc>
              </a:tr>
              <a:tr h="370850">
                <a:tc>
                  <a:txBody>
                    <a:bodyPr/>
                    <a:lstStyle/>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Population estimates, July 1, 2019, (V2019)</a:t>
                      </a:r>
                      <a:endParaRPr sz="1700" u="none" cap="none" strike="noStrike">
                        <a:solidFill>
                          <a:schemeClr val="dk1"/>
                        </a:solidFill>
                      </a:endParaRPr>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105,089</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149,013</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262,440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429,021</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356,921</a:t>
                      </a:r>
                      <a:endParaRPr sz="1400" u="none" cap="none" strike="noStrike"/>
                    </a:p>
                  </a:txBody>
                  <a:tcPr marT="59400" marB="59400" marR="17950" marL="17950" anchor="ctr"/>
                </a:tc>
              </a:tr>
              <a:tr h="370850">
                <a:tc rowSpan="2">
                  <a:txBody>
                    <a:bodyPr/>
                    <a:lstStyle/>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White </a:t>
                      </a:r>
                      <a:endParaRPr sz="1700" u="none" cap="none" strike="noStrike">
                        <a:solidFill>
                          <a:schemeClr val="dk1"/>
                        </a:solidFill>
                      </a:endParaRPr>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96,892</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125,916</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224,124</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358,662</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299,100</a:t>
                      </a:r>
                      <a:endParaRPr sz="1400" u="none" cap="none" strike="noStrike"/>
                    </a:p>
                  </a:txBody>
                  <a:tcPr marT="59400" marB="59400" marR="17950" marL="17950" anchor="ctr"/>
                </a:tc>
              </a:tr>
              <a:tr h="370850">
                <a:tc vMerge="1"/>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92.20%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84.50%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85.40%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83.60%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83.80%</a:t>
                      </a:r>
                      <a:endParaRPr sz="1400" u="none" cap="none" strike="noStrike"/>
                    </a:p>
                  </a:txBody>
                  <a:tcPr marT="59400" marB="59400" marR="17950" marL="17950" anchor="ctr"/>
                </a:tc>
              </a:tr>
              <a:tr h="370850">
                <a:tc rowSpan="2">
                  <a:txBody>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Black or African American </a:t>
                      </a:r>
                      <a:endParaRPr sz="1700" u="none" cap="none" strike="noStrike">
                        <a:solidFill>
                          <a:schemeClr val="dk1"/>
                        </a:solidFill>
                      </a:endParaRPr>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2,312</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8,047</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13,122</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32,177</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26,412</a:t>
                      </a:r>
                      <a:endParaRPr sz="1400" u="none" cap="none" strike="noStrike"/>
                    </a:p>
                  </a:txBody>
                  <a:tcPr marT="59400" marB="59400" marR="17950" marL="17950" anchor="ctr"/>
                </a:tc>
              </a:tr>
              <a:tr h="370850">
                <a:tc vMerge="1"/>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2.20%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5.40%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5.00%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7.50%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7.40%</a:t>
                      </a:r>
                      <a:endParaRPr sz="1400" u="none" cap="none" strike="noStrike"/>
                    </a:p>
                  </a:txBody>
                  <a:tcPr marT="59400" marB="59400" marR="17950" marL="17950" anchor="ctr"/>
                </a:tc>
              </a:tr>
              <a:tr h="370850">
                <a:tc rowSpan="2">
                  <a:txBody>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American Indian and Alaska Native </a:t>
                      </a:r>
                      <a:endParaRPr sz="1700" u="none" cap="none" strike="noStrike">
                        <a:solidFill>
                          <a:schemeClr val="dk1"/>
                        </a:solidFill>
                      </a:endParaRPr>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315</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1,639</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1,575</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2,574</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3,212</a:t>
                      </a:r>
                      <a:endParaRPr sz="1400" u="none" cap="none" strike="noStrike"/>
                    </a:p>
                  </a:txBody>
                  <a:tcPr marT="59400" marB="59400" marR="17950" marL="17950" anchor="ctr"/>
                </a:tc>
              </a:tr>
              <a:tr h="370850">
                <a:tc vMerge="1"/>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0.30%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1.10%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0.60%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0.60%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0.90%</a:t>
                      </a:r>
                      <a:endParaRPr sz="1400" u="none" cap="none" strike="noStrike"/>
                    </a:p>
                  </a:txBody>
                  <a:tcPr marT="59400" marB="59400" marR="17950" marL="17950" anchor="ctr"/>
                </a:tc>
              </a:tr>
              <a:tr h="370850">
                <a:tc rowSpan="2">
                  <a:txBody>
                    <a:bodyPr/>
                    <a:lstStyle/>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hlinkClick r:id="rId5">
                            <a:extLst>
                              <a:ext uri="{A12FA001-AC4F-418D-AE19-62706E023703}">
                                <ahyp:hlinkClr val="tx"/>
                              </a:ext>
                            </a:extLst>
                          </a:hlinkClick>
                        </a:rPr>
                        <a:t>Two or More Races</a:t>
                      </a:r>
                      <a:endParaRPr sz="1700" u="none" cap="none" strike="noStrike">
                        <a:solidFill>
                          <a:schemeClr val="dk1"/>
                        </a:solidFill>
                      </a:endParaRPr>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1,997</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3,725</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6,561</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12,871</a:t>
                      </a:r>
                      <a:endParaRPr sz="1400" u="none" cap="none" strike="noStrike"/>
                    </a:p>
                  </a:txBody>
                  <a:tcPr marT="59400" marB="59400" marR="17950" marL="17950" anchor="ctr"/>
                </a:tc>
                <a:tc>
                  <a:txBody>
                    <a:bodyPr/>
                    <a:lstStyle/>
                    <a:p>
                      <a:pPr indent="0" lvl="0" marL="0" marR="0" rtl="0" algn="r">
                        <a:spcBef>
                          <a:spcPts val="0"/>
                        </a:spcBef>
                        <a:spcAft>
                          <a:spcPts val="0"/>
                        </a:spcAft>
                        <a:buNone/>
                      </a:pPr>
                      <a:r>
                        <a:rPr b="0" i="0" lang="en-US" sz="1400" u="none" cap="none" strike="noStrike">
                          <a:solidFill>
                            <a:srgbClr val="000000"/>
                          </a:solidFill>
                          <a:latin typeface="Calibri"/>
                          <a:ea typeface="Calibri"/>
                          <a:cs typeface="Calibri"/>
                          <a:sym typeface="Calibri"/>
                        </a:rPr>
                        <a:t>10,351</a:t>
                      </a:r>
                      <a:endParaRPr sz="1400" u="none" cap="none" strike="noStrike"/>
                    </a:p>
                  </a:txBody>
                  <a:tcPr marT="59400" marB="59400" marR="17950" marL="17950" anchor="ctr"/>
                </a:tc>
              </a:tr>
              <a:tr h="370850">
                <a:tc vMerge="1"/>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1.90%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2.50%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2.50%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3.00%</a:t>
                      </a:r>
                      <a:endParaRPr sz="1400" u="none" cap="none" strike="noStrike"/>
                    </a:p>
                  </a:txBody>
                  <a:tcPr marT="59400" marB="59400" marR="17950" marL="17950" anchor="ctr"/>
                </a:tc>
                <a:tc>
                  <a:txBody>
                    <a:bodyPr/>
                    <a:lstStyle/>
                    <a:p>
                      <a:pPr indent="0" lvl="0" marL="0" marR="0" rtl="0" algn="r">
                        <a:spcBef>
                          <a:spcPts val="0"/>
                        </a:spcBef>
                        <a:spcAft>
                          <a:spcPts val="0"/>
                        </a:spcAft>
                        <a:buNone/>
                      </a:pPr>
                      <a:r>
                        <a:rPr b="1" i="0" lang="en-US" sz="1400" u="none" cap="none" strike="noStrike">
                          <a:solidFill>
                            <a:srgbClr val="000000"/>
                          </a:solidFill>
                          <a:latin typeface="Calibri"/>
                          <a:ea typeface="Calibri"/>
                          <a:cs typeface="Calibri"/>
                          <a:sym typeface="Calibri"/>
                        </a:rPr>
                        <a:t>2.90%</a:t>
                      </a:r>
                      <a:endParaRPr sz="1400" u="none" cap="none" strike="noStrike"/>
                    </a:p>
                  </a:txBody>
                  <a:tcPr marT="59400" marB="59400" marR="17950" marL="17950" anchor="ctr"/>
                </a:tc>
              </a:tr>
            </a:tbl>
          </a:graphicData>
        </a:graphic>
      </p:graphicFrame>
      <p:pic>
        <p:nvPicPr>
          <p:cNvPr id="166" name="Google Shape;166;p3"/>
          <p:cNvPicPr preferRelativeResize="0"/>
          <p:nvPr/>
        </p:nvPicPr>
        <p:blipFill rotWithShape="1">
          <a:blip r:embed="rId6">
            <a:alphaModFix/>
          </a:blip>
          <a:srcRect b="0" l="0" r="0" t="0"/>
          <a:stretch/>
        </p:blipFill>
        <p:spPr>
          <a:xfrm>
            <a:off x="6281737" y="2141539"/>
            <a:ext cx="5706737" cy="43036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DATA NOTES</a:t>
            </a:r>
            <a:endParaRPr/>
          </a:p>
        </p:txBody>
      </p:sp>
      <p:sp>
        <p:nvSpPr>
          <p:cNvPr id="173" name="Google Shape;173;p4"/>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800"/>
              <a:buChar char="•"/>
            </a:pPr>
            <a:r>
              <a:rPr lang="en-US"/>
              <a:t>ICA  (PIT) and HMIS</a:t>
            </a:r>
            <a:endParaRPr/>
          </a:p>
          <a:p>
            <a:pPr indent="-285750" lvl="0" marL="285750" rtl="0" algn="l">
              <a:spcBef>
                <a:spcPts val="1000"/>
              </a:spcBef>
              <a:spcAft>
                <a:spcPts val="0"/>
              </a:spcAft>
              <a:buSzPts val="1800"/>
              <a:buChar char="•"/>
            </a:pPr>
            <a:r>
              <a:rPr lang="en-US"/>
              <a:t>All the info from CE is coming from the Priority Pool in HMIS</a:t>
            </a:r>
            <a:endParaRPr/>
          </a:p>
          <a:p>
            <a:pPr indent="-285750" lvl="0" marL="285750" rtl="0" algn="l">
              <a:spcBef>
                <a:spcPts val="1000"/>
              </a:spcBef>
              <a:spcAft>
                <a:spcPts val="0"/>
              </a:spcAft>
              <a:buSzPts val="1800"/>
              <a:buChar char="•"/>
            </a:pPr>
            <a:r>
              <a:rPr lang="en-US"/>
              <a:t>PIT Data is Individuals and HMIS data is all Households</a:t>
            </a:r>
            <a:endParaRPr/>
          </a:p>
          <a:p>
            <a:pPr indent="-171450" lvl="0" marL="285750" rtl="0" algn="l">
              <a:spcBef>
                <a:spcPts val="100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INDIVIDUALS COUNTED DURING PIT </a:t>
            </a:r>
            <a:r>
              <a:rPr lang="en-US" sz="2400"/>
              <a:t>(INCLUDING CHILDREN)</a:t>
            </a:r>
            <a:endParaRPr/>
          </a:p>
        </p:txBody>
      </p:sp>
      <p:graphicFrame>
        <p:nvGraphicFramePr>
          <p:cNvPr id="180" name="Google Shape;180;p5"/>
          <p:cNvGraphicFramePr/>
          <p:nvPr/>
        </p:nvGraphicFramePr>
        <p:xfrm>
          <a:off x="162353" y="2790507"/>
          <a:ext cx="3000000" cy="3000000"/>
        </p:xfrm>
        <a:graphic>
          <a:graphicData uri="http://schemas.openxmlformats.org/drawingml/2006/table">
            <a:tbl>
              <a:tblPr bandRow="1" firstRow="1">
                <a:noFill/>
                <a:tableStyleId>{1E58874F-972A-4F02-AB07-5B42CF66D22B}</a:tableStyleId>
              </a:tblPr>
              <a:tblGrid>
                <a:gridCol w="1484025"/>
                <a:gridCol w="1473075"/>
                <a:gridCol w="1473075"/>
                <a:gridCol w="1503475"/>
              </a:tblGrid>
              <a:tr h="280350">
                <a:tc>
                  <a:txBody>
                    <a:bodyPr/>
                    <a:lstStyle/>
                    <a:p>
                      <a:pPr indent="0" lvl="0" marL="0" marR="0" rtl="0" algn="l">
                        <a:spcBef>
                          <a:spcPts val="0"/>
                        </a:spcBef>
                        <a:spcAft>
                          <a:spcPts val="0"/>
                        </a:spcAft>
                        <a:buNone/>
                      </a:pPr>
                      <a:r>
                        <a:rPr b="1" lang="en-US" sz="2000" u="none" cap="none" strike="noStrike"/>
                        <a:t>PIT individuals </a:t>
                      </a:r>
                      <a:endParaRPr b="1" i="0" sz="2000" u="none" cap="none" strike="noStrike">
                        <a:solidFill>
                          <a:srgbClr val="000000"/>
                        </a:solidFill>
                        <a:latin typeface="Arial"/>
                        <a:ea typeface="Arial"/>
                        <a:cs typeface="Arial"/>
                        <a:sym typeface="Arial"/>
                      </a:endParaRPr>
                    </a:p>
                  </a:txBody>
                  <a:tcPr marT="6350" marB="0" marR="6350" marL="6350" anchor="b"/>
                </a:tc>
                <a:tc>
                  <a:txBody>
                    <a:bodyPr/>
                    <a:lstStyle/>
                    <a:p>
                      <a:pPr indent="0" lvl="0" marL="0" marR="0" rtl="0" algn="l">
                        <a:spcBef>
                          <a:spcPts val="0"/>
                        </a:spcBef>
                        <a:spcAft>
                          <a:spcPts val="0"/>
                        </a:spcAft>
                        <a:buNone/>
                      </a:pPr>
                      <a:r>
                        <a:rPr b="1" lang="en-US" sz="2000" u="none" cap="none" strike="noStrike"/>
                        <a:t>Total (561)</a:t>
                      </a:r>
                      <a:endParaRPr b="1" i="0" sz="20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l">
                        <a:spcBef>
                          <a:spcPts val="0"/>
                        </a:spcBef>
                        <a:spcAft>
                          <a:spcPts val="0"/>
                        </a:spcAft>
                        <a:buNone/>
                      </a:pPr>
                      <a:r>
                        <a:rPr b="1" lang="en-US" sz="2000" u="none" cap="none" strike="noStrike"/>
                        <a:t>Singles (326)</a:t>
                      </a:r>
                      <a:endParaRPr b="1" i="0" sz="2000" u="none" cap="none" strike="noStrike">
                        <a:solidFill>
                          <a:srgbClr val="000000"/>
                        </a:solidFill>
                        <a:latin typeface="Arial"/>
                        <a:ea typeface="Arial"/>
                        <a:cs typeface="Arial"/>
                        <a:sym typeface="Arial"/>
                      </a:endParaRPr>
                    </a:p>
                  </a:txBody>
                  <a:tcPr marT="6350" marB="0" marR="6350" marL="6350" anchor="b"/>
                </a:tc>
                <a:tc>
                  <a:txBody>
                    <a:bodyPr/>
                    <a:lstStyle/>
                    <a:p>
                      <a:pPr indent="0" lvl="0" marL="0" marR="0" rtl="0" algn="l">
                        <a:spcBef>
                          <a:spcPts val="0"/>
                        </a:spcBef>
                        <a:spcAft>
                          <a:spcPts val="0"/>
                        </a:spcAft>
                        <a:buNone/>
                      </a:pPr>
                      <a:r>
                        <a:rPr b="1" lang="en-US" sz="2000" u="none" cap="none" strike="noStrike"/>
                        <a:t>Families (234 – </a:t>
                      </a:r>
                      <a:r>
                        <a:rPr b="0" lang="en-US" sz="1200" u="none" cap="none" strike="noStrike"/>
                        <a:t>includes children</a:t>
                      </a:r>
                      <a:r>
                        <a:rPr b="1" lang="en-US" sz="2000" u="none" cap="none" strike="noStrike"/>
                        <a:t>)</a:t>
                      </a:r>
                      <a:endParaRPr b="1" i="0" sz="2000" u="none" cap="none" strike="noStrike">
                        <a:solidFill>
                          <a:srgbClr val="000000"/>
                        </a:solidFill>
                        <a:latin typeface="Arial"/>
                        <a:ea typeface="Arial"/>
                        <a:cs typeface="Arial"/>
                        <a:sym typeface="Arial"/>
                      </a:endParaRPr>
                    </a:p>
                  </a:txBody>
                  <a:tcPr marT="6350" marB="0" marR="6350" marL="6350" anchor="b"/>
                </a:tc>
              </a:tr>
              <a:tr h="370850">
                <a:tc>
                  <a:txBody>
                    <a:bodyPr/>
                    <a:lstStyle/>
                    <a:p>
                      <a:pPr indent="0" lvl="0" marL="0" marR="0" rtl="0" algn="l">
                        <a:spcBef>
                          <a:spcPts val="0"/>
                        </a:spcBef>
                        <a:spcAft>
                          <a:spcPts val="0"/>
                        </a:spcAft>
                        <a:buNone/>
                      </a:pPr>
                      <a:r>
                        <a:rPr b="1" lang="en-US" sz="1600" u="none" cap="none" strike="noStrike"/>
                        <a:t>White</a:t>
                      </a:r>
                      <a:endParaRPr b="1" i="0" sz="1600" u="none" cap="none" strike="noStrike">
                        <a:solidFill>
                          <a:srgbClr val="000000"/>
                        </a:solidFill>
                        <a:latin typeface="Arial"/>
                        <a:ea typeface="Arial"/>
                        <a:cs typeface="Arial"/>
                        <a:sym typeface="Arial"/>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55%</a:t>
                      </a:r>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68.7%</a:t>
                      </a:r>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36.3%</a:t>
                      </a:r>
                      <a:endParaRPr/>
                    </a:p>
                  </a:txBody>
                  <a:tcPr marT="6350" marB="0" marR="6350" marL="6350" anchor="b"/>
                </a:tc>
              </a:tr>
              <a:tr h="370850">
                <a:tc>
                  <a:txBody>
                    <a:bodyPr/>
                    <a:lstStyle/>
                    <a:p>
                      <a:pPr indent="0" lvl="0" marL="0" marR="0" rtl="0" algn="l">
                        <a:spcBef>
                          <a:spcPts val="0"/>
                        </a:spcBef>
                        <a:spcAft>
                          <a:spcPts val="0"/>
                        </a:spcAft>
                        <a:buNone/>
                      </a:pPr>
                      <a:r>
                        <a:rPr b="1" lang="en-US" sz="1600" u="none" cap="none" strike="noStrike"/>
                        <a:t>Black/African American</a:t>
                      </a:r>
                      <a:endParaRPr b="1" i="0" sz="1600" u="none" cap="none" strike="noStrike">
                        <a:solidFill>
                          <a:srgbClr val="000000"/>
                        </a:solidFill>
                        <a:latin typeface="Arial"/>
                        <a:ea typeface="Arial"/>
                        <a:cs typeface="Arial"/>
                        <a:sym typeface="Arial"/>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29.4%</a:t>
                      </a:r>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22.4%</a:t>
                      </a:r>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40.2%</a:t>
                      </a:r>
                      <a:endParaRPr/>
                    </a:p>
                  </a:txBody>
                  <a:tcPr marT="6350" marB="0" marR="6350" marL="6350" anchor="b"/>
                </a:tc>
              </a:tr>
              <a:tr h="370850">
                <a:tc>
                  <a:txBody>
                    <a:bodyPr/>
                    <a:lstStyle/>
                    <a:p>
                      <a:pPr indent="0" lvl="0" marL="0" marR="0" rtl="0" algn="l">
                        <a:spcBef>
                          <a:spcPts val="0"/>
                        </a:spcBef>
                        <a:spcAft>
                          <a:spcPts val="0"/>
                        </a:spcAft>
                        <a:buNone/>
                      </a:pPr>
                      <a:r>
                        <a:rPr b="1" lang="en-US" sz="1600" u="none" cap="none" strike="noStrike"/>
                        <a:t>Multiracial</a:t>
                      </a:r>
                      <a:endParaRPr b="1" i="0" sz="1600" u="none" cap="none" strike="noStrike">
                        <a:solidFill>
                          <a:srgbClr val="000000"/>
                        </a:solidFill>
                        <a:latin typeface="Arial"/>
                        <a:ea typeface="Arial"/>
                        <a:cs typeface="Arial"/>
                        <a:sym typeface="Arial"/>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12.3%</a:t>
                      </a:r>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6.1%</a:t>
                      </a:r>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20.9%</a:t>
                      </a:r>
                      <a:endParaRPr/>
                    </a:p>
                  </a:txBody>
                  <a:tcPr marT="6350" marB="0" marR="6350" marL="6350" anchor="b"/>
                </a:tc>
              </a:tr>
              <a:tr h="370850">
                <a:tc>
                  <a:txBody>
                    <a:bodyPr/>
                    <a:lstStyle/>
                    <a:p>
                      <a:pPr indent="0" lvl="0" marL="0" marR="0" rtl="0" algn="l">
                        <a:spcBef>
                          <a:spcPts val="0"/>
                        </a:spcBef>
                        <a:spcAft>
                          <a:spcPts val="0"/>
                        </a:spcAft>
                        <a:buNone/>
                      </a:pPr>
                      <a:r>
                        <a:rPr b="1" lang="en-US" sz="1600" u="none" cap="none" strike="noStrike"/>
                        <a:t>Native/Indigenous</a:t>
                      </a:r>
                      <a:endParaRPr b="1" i="0" sz="1600" u="none" cap="none" strike="noStrike">
                        <a:solidFill>
                          <a:srgbClr val="000000"/>
                        </a:solidFill>
                        <a:latin typeface="Arial"/>
                        <a:ea typeface="Arial"/>
                        <a:cs typeface="Arial"/>
                        <a:sym typeface="Arial"/>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1.4%</a:t>
                      </a:r>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0.9%</a:t>
                      </a:r>
                      <a:endParaRPr/>
                    </a:p>
                  </a:txBody>
                  <a:tcPr marT="6350" marB="0" marR="6350" marL="6350" anchor="b"/>
                </a:tc>
                <a:tc>
                  <a:txBody>
                    <a:bodyPr/>
                    <a:lstStyle/>
                    <a:p>
                      <a:pPr indent="0" lvl="0" marL="0" marR="0" rtl="0" algn="r">
                        <a:spcBef>
                          <a:spcPts val="0"/>
                        </a:spcBef>
                        <a:spcAft>
                          <a:spcPts val="0"/>
                        </a:spcAft>
                        <a:buNone/>
                      </a:pPr>
                      <a:r>
                        <a:rPr b="0" i="0" lang="en-US" sz="2400" u="none" cap="none" strike="noStrike">
                          <a:solidFill>
                            <a:srgbClr val="000000"/>
                          </a:solidFill>
                          <a:latin typeface="Calibri"/>
                          <a:ea typeface="Calibri"/>
                          <a:cs typeface="Calibri"/>
                          <a:sym typeface="Calibri"/>
                        </a:rPr>
                        <a:t>2.1% </a:t>
                      </a:r>
                      <a:endParaRPr/>
                    </a:p>
                  </a:txBody>
                  <a:tcPr marT="6350" marB="0" marR="6350" marL="6350" anchor="b"/>
                </a:tc>
              </a:tr>
            </a:tbl>
          </a:graphicData>
        </a:graphic>
      </p:graphicFrame>
      <p:pic>
        <p:nvPicPr>
          <p:cNvPr id="181" name="Google Shape;181;p5"/>
          <p:cNvPicPr preferRelativeResize="0"/>
          <p:nvPr/>
        </p:nvPicPr>
        <p:blipFill rotWithShape="1">
          <a:blip r:embed="rId3">
            <a:alphaModFix/>
          </a:blip>
          <a:srcRect b="0" l="0" r="0" t="0"/>
          <a:stretch/>
        </p:blipFill>
        <p:spPr>
          <a:xfrm>
            <a:off x="6236999" y="1928956"/>
            <a:ext cx="5629275" cy="39638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ANALYZING DATA</a:t>
            </a:r>
            <a:endParaRPr/>
          </a:p>
        </p:txBody>
      </p:sp>
      <p:pic>
        <p:nvPicPr>
          <p:cNvPr id="188" name="Google Shape;188;p6"/>
          <p:cNvPicPr preferRelativeResize="0"/>
          <p:nvPr>
            <p:ph idx="1" type="body"/>
          </p:nvPr>
        </p:nvPicPr>
        <p:blipFill rotWithShape="1">
          <a:blip r:embed="rId3">
            <a:alphaModFix/>
          </a:blip>
          <a:srcRect b="0" l="0" r="0" t="0"/>
          <a:stretch/>
        </p:blipFill>
        <p:spPr>
          <a:xfrm>
            <a:off x="863917" y="2192814"/>
            <a:ext cx="5648325" cy="3609975"/>
          </a:xfrm>
          <a:prstGeom prst="rect">
            <a:avLst/>
          </a:prstGeom>
          <a:noFill/>
          <a:ln>
            <a:noFill/>
          </a:ln>
        </p:spPr>
      </p:pic>
      <p:pic>
        <p:nvPicPr>
          <p:cNvPr id="189" name="Google Shape;189;p6"/>
          <p:cNvPicPr preferRelativeResize="0"/>
          <p:nvPr/>
        </p:nvPicPr>
        <p:blipFill rotWithShape="1">
          <a:blip r:embed="rId4">
            <a:alphaModFix/>
          </a:blip>
          <a:srcRect b="0" l="0" r="0" t="0"/>
          <a:stretch/>
        </p:blipFill>
        <p:spPr>
          <a:xfrm>
            <a:off x="6512242" y="2014194"/>
            <a:ext cx="5019675" cy="3962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MENTI.COM</a:t>
            </a:r>
            <a:endParaRPr/>
          </a:p>
        </p:txBody>
      </p:sp>
      <p:sp>
        <p:nvSpPr>
          <p:cNvPr id="195" name="Google Shape;195;p7"/>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800"/>
              <a:buChar char="•"/>
            </a:pPr>
            <a:r>
              <a:rPr lang="en-US"/>
              <a:t>What surprises you about this data?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Q2 2020 SINGLES VS. YOUTH SINGLES</a:t>
            </a:r>
            <a:endParaRPr/>
          </a:p>
        </p:txBody>
      </p:sp>
      <p:pic>
        <p:nvPicPr>
          <p:cNvPr id="202" name="Google Shape;202;p8"/>
          <p:cNvPicPr preferRelativeResize="0"/>
          <p:nvPr>
            <p:ph idx="1" type="body"/>
          </p:nvPr>
        </p:nvPicPr>
        <p:blipFill rotWithShape="1">
          <a:blip r:embed="rId3">
            <a:alphaModFix/>
          </a:blip>
          <a:srcRect b="0" l="0" r="0" t="0"/>
          <a:stretch/>
        </p:blipFill>
        <p:spPr>
          <a:xfrm>
            <a:off x="516827" y="1995144"/>
            <a:ext cx="5579173" cy="4365859"/>
          </a:xfrm>
          <a:prstGeom prst="rect">
            <a:avLst/>
          </a:prstGeom>
          <a:noFill/>
          <a:ln>
            <a:noFill/>
          </a:ln>
        </p:spPr>
      </p:pic>
      <p:pic>
        <p:nvPicPr>
          <p:cNvPr id="203" name="Google Shape;203;p8"/>
          <p:cNvPicPr preferRelativeResize="0"/>
          <p:nvPr/>
        </p:nvPicPr>
        <p:blipFill rotWithShape="1">
          <a:blip r:embed="rId4">
            <a:alphaModFix/>
          </a:blip>
          <a:srcRect b="0" l="0" r="0" t="0"/>
          <a:stretch/>
        </p:blipFill>
        <p:spPr>
          <a:xfrm>
            <a:off x="6403279" y="1924499"/>
            <a:ext cx="5102920" cy="45538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9"/>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Q2 2020 FAMILIES VS. YOUTH FAMILIES</a:t>
            </a:r>
            <a:endParaRPr/>
          </a:p>
        </p:txBody>
      </p:sp>
      <p:pic>
        <p:nvPicPr>
          <p:cNvPr id="210" name="Google Shape;210;p9"/>
          <p:cNvPicPr preferRelativeResize="0"/>
          <p:nvPr>
            <p:ph idx="1" type="body"/>
          </p:nvPr>
        </p:nvPicPr>
        <p:blipFill rotWithShape="1">
          <a:blip r:embed="rId3">
            <a:alphaModFix/>
          </a:blip>
          <a:srcRect b="0" l="0" r="0" t="0"/>
          <a:stretch/>
        </p:blipFill>
        <p:spPr>
          <a:xfrm>
            <a:off x="427293" y="2255838"/>
            <a:ext cx="5387719" cy="3849687"/>
          </a:xfrm>
          <a:prstGeom prst="rect">
            <a:avLst/>
          </a:prstGeom>
          <a:noFill/>
          <a:ln>
            <a:noFill/>
          </a:ln>
        </p:spPr>
      </p:pic>
      <p:pic>
        <p:nvPicPr>
          <p:cNvPr id="211" name="Google Shape;211;p9"/>
          <p:cNvPicPr preferRelativeResize="0"/>
          <p:nvPr/>
        </p:nvPicPr>
        <p:blipFill rotWithShape="1">
          <a:blip r:embed="rId4">
            <a:alphaModFix/>
          </a:blip>
          <a:srcRect b="0" l="0" r="0" t="0"/>
          <a:stretch/>
        </p:blipFill>
        <p:spPr>
          <a:xfrm>
            <a:off x="5815012" y="2213768"/>
            <a:ext cx="5781675" cy="3933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2020-09-23T20:24:38Z</dcterms:created>
</cp:coreProperties>
</file>