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73408-17AE-4E7A-8838-83CD64DE44FE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B0E240-E0DE-480F-B214-2E1088FB72D3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What type of meeting structure are you most comfortable contributing in?</a:t>
          </a:r>
        </a:p>
      </dgm:t>
    </dgm:pt>
    <dgm:pt modelId="{9D1D4E5C-B2B2-463B-9181-06DAF5217185}" type="parTrans" cxnId="{2231172A-CC88-47E0-B479-6C2346883AEC}">
      <dgm:prSet/>
      <dgm:spPr/>
      <dgm:t>
        <a:bodyPr/>
        <a:lstStyle/>
        <a:p>
          <a:endParaRPr lang="en-US"/>
        </a:p>
      </dgm:t>
    </dgm:pt>
    <dgm:pt modelId="{B2002455-F123-48E6-8794-8D84D5C51F5E}" type="sibTrans" cxnId="{2231172A-CC88-47E0-B479-6C2346883AEC}">
      <dgm:prSet/>
      <dgm:spPr/>
      <dgm:t>
        <a:bodyPr/>
        <a:lstStyle/>
        <a:p>
          <a:endParaRPr lang="en-US"/>
        </a:p>
      </dgm:t>
    </dgm:pt>
    <dgm:pt modelId="{3E960CAD-9E8A-4184-A645-DEA4E7C7F0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Small group (5-10 people)</a:t>
          </a:r>
        </a:p>
      </dgm:t>
    </dgm:pt>
    <dgm:pt modelId="{5FEDD937-9F8B-48C7-9C5D-B773F3E5B9B1}" type="parTrans" cxnId="{A5E1BEE6-BF1F-4289-A6FF-12DD0CF6D24E}">
      <dgm:prSet/>
      <dgm:spPr/>
      <dgm:t>
        <a:bodyPr/>
        <a:lstStyle/>
        <a:p>
          <a:endParaRPr lang="en-US"/>
        </a:p>
      </dgm:t>
    </dgm:pt>
    <dgm:pt modelId="{D94D7DEE-6E70-4B89-A5B4-2ED5AA17CBFA}" type="sibTrans" cxnId="{A5E1BEE6-BF1F-4289-A6FF-12DD0CF6D24E}">
      <dgm:prSet/>
      <dgm:spPr/>
      <dgm:t>
        <a:bodyPr/>
        <a:lstStyle/>
        <a:p>
          <a:endParaRPr lang="en-US"/>
        </a:p>
      </dgm:t>
    </dgm:pt>
    <dgm:pt modelId="{9E3CB829-84CB-48DA-90F6-43E1F891DCE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Large group (15 and up people)</a:t>
          </a:r>
        </a:p>
      </dgm:t>
    </dgm:pt>
    <dgm:pt modelId="{0A9F0D71-2FFD-40A5-B65D-CC1E92B407DF}" type="parTrans" cxnId="{1C8E6D10-CA20-4001-BC80-1EB0814B6A79}">
      <dgm:prSet/>
      <dgm:spPr/>
      <dgm:t>
        <a:bodyPr/>
        <a:lstStyle/>
        <a:p>
          <a:endParaRPr lang="en-US"/>
        </a:p>
      </dgm:t>
    </dgm:pt>
    <dgm:pt modelId="{60522E3A-0CB6-449D-8E71-4174B3647E07}" type="sibTrans" cxnId="{1C8E6D10-CA20-4001-BC80-1EB0814B6A79}">
      <dgm:prSet/>
      <dgm:spPr/>
      <dgm:t>
        <a:bodyPr/>
        <a:lstStyle/>
        <a:p>
          <a:endParaRPr lang="en-US"/>
        </a:p>
      </dgm:t>
    </dgm:pt>
    <dgm:pt modelId="{203FBAE5-164C-4EDB-8E19-19A06B8FA0D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Mix of both</a:t>
          </a:r>
        </a:p>
      </dgm:t>
    </dgm:pt>
    <dgm:pt modelId="{B2D86C58-C387-4B8F-967D-B8F2B10E1F74}" type="parTrans" cxnId="{2BB8111E-EB27-4CBE-AB65-A67A849F6C13}">
      <dgm:prSet/>
      <dgm:spPr/>
      <dgm:t>
        <a:bodyPr/>
        <a:lstStyle/>
        <a:p>
          <a:endParaRPr lang="en-US"/>
        </a:p>
      </dgm:t>
    </dgm:pt>
    <dgm:pt modelId="{136C88DE-3449-456B-BE7C-3F9240FFF9CD}" type="sibTrans" cxnId="{2BB8111E-EB27-4CBE-AB65-A67A849F6C13}">
      <dgm:prSet/>
      <dgm:spPr/>
      <dgm:t>
        <a:bodyPr/>
        <a:lstStyle/>
        <a:p>
          <a:endParaRPr lang="en-US"/>
        </a:p>
      </dgm:t>
    </dgm:pt>
    <dgm:pt modelId="{E08FBF01-2677-4F69-A70E-4888FE4754F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What are your ideas Governing Board meeting structure to encourage engagement?</a:t>
          </a:r>
        </a:p>
      </dgm:t>
    </dgm:pt>
    <dgm:pt modelId="{FB1BE877-27E0-497D-8473-E0AAA4943E53}" type="parTrans" cxnId="{AC7DDF37-10A0-489D-AD50-71747DA7860B}">
      <dgm:prSet/>
      <dgm:spPr/>
      <dgm:t>
        <a:bodyPr/>
        <a:lstStyle/>
        <a:p>
          <a:endParaRPr lang="en-US"/>
        </a:p>
      </dgm:t>
    </dgm:pt>
    <dgm:pt modelId="{FDC1EE02-7A1F-4578-A02D-7B6B197BC66B}" type="sibTrans" cxnId="{AC7DDF37-10A0-489D-AD50-71747DA7860B}">
      <dgm:prSet/>
      <dgm:spPr/>
      <dgm:t>
        <a:bodyPr/>
        <a:lstStyle/>
        <a:p>
          <a:endParaRPr lang="en-US"/>
        </a:p>
      </dgm:t>
    </dgm:pt>
    <dgm:pt modelId="{C720AB81-74CC-4CA1-8CE8-184B80D0484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Other things we should think about regarding meeting structure to get the most out of our time together?</a:t>
          </a:r>
        </a:p>
      </dgm:t>
    </dgm:pt>
    <dgm:pt modelId="{5B0D78FC-4188-4492-BE4F-A8FC72A45D28}" type="parTrans" cxnId="{4AADA062-87C6-4108-A1BD-F9D74150FEB7}">
      <dgm:prSet/>
      <dgm:spPr/>
      <dgm:t>
        <a:bodyPr/>
        <a:lstStyle/>
        <a:p>
          <a:endParaRPr lang="en-US"/>
        </a:p>
      </dgm:t>
    </dgm:pt>
    <dgm:pt modelId="{CE350CFF-62D5-4EBC-9B7B-FFCAEFAA6479}" type="sibTrans" cxnId="{4AADA062-87C6-4108-A1BD-F9D74150FEB7}">
      <dgm:prSet/>
      <dgm:spPr/>
      <dgm:t>
        <a:bodyPr/>
        <a:lstStyle/>
        <a:p>
          <a:endParaRPr lang="en-US"/>
        </a:p>
      </dgm:t>
    </dgm:pt>
    <dgm:pt modelId="{3518DF1B-8FB2-434C-8D19-322D17182340}" type="pres">
      <dgm:prSet presAssocID="{9E473408-17AE-4E7A-8838-83CD64DE44FE}" presName="root" presStyleCnt="0">
        <dgm:presLayoutVars>
          <dgm:dir/>
          <dgm:resizeHandles val="exact"/>
        </dgm:presLayoutVars>
      </dgm:prSet>
      <dgm:spPr/>
    </dgm:pt>
    <dgm:pt modelId="{9643D0C3-2799-499E-9F10-31B9E8DD7CE4}" type="pres">
      <dgm:prSet presAssocID="{31B0E240-E0DE-480F-B214-2E1088FB72D3}" presName="compNode" presStyleCnt="0"/>
      <dgm:spPr/>
    </dgm:pt>
    <dgm:pt modelId="{00962E91-B1D6-4177-92FF-CFCC6888E56C}" type="pres">
      <dgm:prSet presAssocID="{31B0E240-E0DE-480F-B214-2E1088FB72D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B0AD159C-BB0A-4587-B289-7F91242C96A5}" type="pres">
      <dgm:prSet presAssocID="{31B0E240-E0DE-480F-B214-2E1088FB72D3}" presName="iconSpace" presStyleCnt="0"/>
      <dgm:spPr/>
    </dgm:pt>
    <dgm:pt modelId="{2BA24A60-AC29-443F-8F85-DE22EF0D9EF5}" type="pres">
      <dgm:prSet presAssocID="{31B0E240-E0DE-480F-B214-2E1088FB72D3}" presName="parTx" presStyleLbl="revTx" presStyleIdx="0" presStyleCnt="6">
        <dgm:presLayoutVars>
          <dgm:chMax val="0"/>
          <dgm:chPref val="0"/>
        </dgm:presLayoutVars>
      </dgm:prSet>
      <dgm:spPr/>
    </dgm:pt>
    <dgm:pt modelId="{CA600756-CFFD-46BD-9AA2-6BC00F50F51E}" type="pres">
      <dgm:prSet presAssocID="{31B0E240-E0DE-480F-B214-2E1088FB72D3}" presName="txSpace" presStyleCnt="0"/>
      <dgm:spPr/>
    </dgm:pt>
    <dgm:pt modelId="{C7CB5B7F-EB0C-43D1-B595-313EEA5C2B34}" type="pres">
      <dgm:prSet presAssocID="{31B0E240-E0DE-480F-B214-2E1088FB72D3}" presName="desTx" presStyleLbl="revTx" presStyleIdx="1" presStyleCnt="6">
        <dgm:presLayoutVars/>
      </dgm:prSet>
      <dgm:spPr/>
    </dgm:pt>
    <dgm:pt modelId="{C549B43C-CC9E-4362-AEA5-DFE739229CB4}" type="pres">
      <dgm:prSet presAssocID="{B2002455-F123-48E6-8794-8D84D5C51F5E}" presName="sibTrans" presStyleCnt="0"/>
      <dgm:spPr/>
    </dgm:pt>
    <dgm:pt modelId="{0331C0C1-0D16-49C0-ADF1-E462EE856B4D}" type="pres">
      <dgm:prSet presAssocID="{E08FBF01-2677-4F69-A70E-4888FE4754FF}" presName="compNode" presStyleCnt="0"/>
      <dgm:spPr/>
    </dgm:pt>
    <dgm:pt modelId="{32A243D1-7F04-45AE-BD83-3E98F4270B3B}" type="pres">
      <dgm:prSet presAssocID="{E08FBF01-2677-4F69-A70E-4888FE4754F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EA18603C-EE3D-4038-AD16-B2C9DEFDD6C2}" type="pres">
      <dgm:prSet presAssocID="{E08FBF01-2677-4F69-A70E-4888FE4754FF}" presName="iconSpace" presStyleCnt="0"/>
      <dgm:spPr/>
    </dgm:pt>
    <dgm:pt modelId="{4294921F-0717-4AC9-8F3E-9D5B69233D39}" type="pres">
      <dgm:prSet presAssocID="{E08FBF01-2677-4F69-A70E-4888FE4754FF}" presName="parTx" presStyleLbl="revTx" presStyleIdx="2" presStyleCnt="6">
        <dgm:presLayoutVars>
          <dgm:chMax val="0"/>
          <dgm:chPref val="0"/>
        </dgm:presLayoutVars>
      </dgm:prSet>
      <dgm:spPr/>
    </dgm:pt>
    <dgm:pt modelId="{995E2022-42D8-4CFB-B03B-D2E76B7860CA}" type="pres">
      <dgm:prSet presAssocID="{E08FBF01-2677-4F69-A70E-4888FE4754FF}" presName="txSpace" presStyleCnt="0"/>
      <dgm:spPr/>
    </dgm:pt>
    <dgm:pt modelId="{A43FFA61-012B-43E9-A9BB-B03622F24562}" type="pres">
      <dgm:prSet presAssocID="{E08FBF01-2677-4F69-A70E-4888FE4754FF}" presName="desTx" presStyleLbl="revTx" presStyleIdx="3" presStyleCnt="6">
        <dgm:presLayoutVars/>
      </dgm:prSet>
      <dgm:spPr/>
    </dgm:pt>
    <dgm:pt modelId="{074401A1-7F18-4802-9FB9-3CA335A397BF}" type="pres">
      <dgm:prSet presAssocID="{FDC1EE02-7A1F-4578-A02D-7B6B197BC66B}" presName="sibTrans" presStyleCnt="0"/>
      <dgm:spPr/>
    </dgm:pt>
    <dgm:pt modelId="{AA65012F-226F-4B3D-BE2D-36460A37A1E6}" type="pres">
      <dgm:prSet presAssocID="{C720AB81-74CC-4CA1-8CE8-184B80D0484D}" presName="compNode" presStyleCnt="0"/>
      <dgm:spPr/>
    </dgm:pt>
    <dgm:pt modelId="{DDAFD83D-57C3-4076-AE40-FB686200BC7D}" type="pres">
      <dgm:prSet presAssocID="{C720AB81-74CC-4CA1-8CE8-184B80D0484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20A2D933-2138-47C0-8DC9-EEDE81B3D705}" type="pres">
      <dgm:prSet presAssocID="{C720AB81-74CC-4CA1-8CE8-184B80D0484D}" presName="iconSpace" presStyleCnt="0"/>
      <dgm:spPr/>
    </dgm:pt>
    <dgm:pt modelId="{AD072C4F-7FA6-49E9-9D40-0FD6F3F9F855}" type="pres">
      <dgm:prSet presAssocID="{C720AB81-74CC-4CA1-8CE8-184B80D0484D}" presName="parTx" presStyleLbl="revTx" presStyleIdx="4" presStyleCnt="6">
        <dgm:presLayoutVars>
          <dgm:chMax val="0"/>
          <dgm:chPref val="0"/>
        </dgm:presLayoutVars>
      </dgm:prSet>
      <dgm:spPr/>
    </dgm:pt>
    <dgm:pt modelId="{12DB7292-0066-477C-B510-F4088E4B8E7D}" type="pres">
      <dgm:prSet presAssocID="{C720AB81-74CC-4CA1-8CE8-184B80D0484D}" presName="txSpace" presStyleCnt="0"/>
      <dgm:spPr/>
    </dgm:pt>
    <dgm:pt modelId="{015F8BE2-128C-41B2-8643-AD134A80D807}" type="pres">
      <dgm:prSet presAssocID="{C720AB81-74CC-4CA1-8CE8-184B80D0484D}" presName="desTx" presStyleLbl="revTx" presStyleIdx="5" presStyleCnt="6">
        <dgm:presLayoutVars/>
      </dgm:prSet>
      <dgm:spPr/>
    </dgm:pt>
  </dgm:ptLst>
  <dgm:cxnLst>
    <dgm:cxn modelId="{1C8E6D10-CA20-4001-BC80-1EB0814B6A79}" srcId="{31B0E240-E0DE-480F-B214-2E1088FB72D3}" destId="{9E3CB829-84CB-48DA-90F6-43E1F891DCE1}" srcOrd="1" destOrd="0" parTransId="{0A9F0D71-2FFD-40A5-B65D-CC1E92B407DF}" sibTransId="{60522E3A-0CB6-449D-8E71-4174B3647E07}"/>
    <dgm:cxn modelId="{2BB8111E-EB27-4CBE-AB65-A67A849F6C13}" srcId="{31B0E240-E0DE-480F-B214-2E1088FB72D3}" destId="{203FBAE5-164C-4EDB-8E19-19A06B8FA0D2}" srcOrd="2" destOrd="0" parTransId="{B2D86C58-C387-4B8F-967D-B8F2B10E1F74}" sibTransId="{136C88DE-3449-456B-BE7C-3F9240FFF9CD}"/>
    <dgm:cxn modelId="{2231172A-CC88-47E0-B479-6C2346883AEC}" srcId="{9E473408-17AE-4E7A-8838-83CD64DE44FE}" destId="{31B0E240-E0DE-480F-B214-2E1088FB72D3}" srcOrd="0" destOrd="0" parTransId="{9D1D4E5C-B2B2-463B-9181-06DAF5217185}" sibTransId="{B2002455-F123-48E6-8794-8D84D5C51F5E}"/>
    <dgm:cxn modelId="{AC7DDF37-10A0-489D-AD50-71747DA7860B}" srcId="{9E473408-17AE-4E7A-8838-83CD64DE44FE}" destId="{E08FBF01-2677-4F69-A70E-4888FE4754FF}" srcOrd="1" destOrd="0" parTransId="{FB1BE877-27E0-497D-8473-E0AAA4943E53}" sibTransId="{FDC1EE02-7A1F-4578-A02D-7B6B197BC66B}"/>
    <dgm:cxn modelId="{4AADA062-87C6-4108-A1BD-F9D74150FEB7}" srcId="{9E473408-17AE-4E7A-8838-83CD64DE44FE}" destId="{C720AB81-74CC-4CA1-8CE8-184B80D0484D}" srcOrd="2" destOrd="0" parTransId="{5B0D78FC-4188-4492-BE4F-A8FC72A45D28}" sibTransId="{CE350CFF-62D5-4EBC-9B7B-FFCAEFAA6479}"/>
    <dgm:cxn modelId="{EEE63D44-AB12-4345-850C-C58CD7620C26}" type="presOf" srcId="{9E473408-17AE-4E7A-8838-83CD64DE44FE}" destId="{3518DF1B-8FB2-434C-8D19-322D17182340}" srcOrd="0" destOrd="0" presId="urn:microsoft.com/office/officeart/2018/2/layout/IconLabelDescriptionList"/>
    <dgm:cxn modelId="{97736E72-C22A-49BA-9AE0-EE5ADC79F7D8}" type="presOf" srcId="{E08FBF01-2677-4F69-A70E-4888FE4754FF}" destId="{4294921F-0717-4AC9-8F3E-9D5B69233D39}" srcOrd="0" destOrd="0" presId="urn:microsoft.com/office/officeart/2018/2/layout/IconLabelDescriptionList"/>
    <dgm:cxn modelId="{45878678-3A6B-4474-8DB0-FDBBCDFBE645}" type="presOf" srcId="{3E960CAD-9E8A-4184-A645-DEA4E7C7F010}" destId="{C7CB5B7F-EB0C-43D1-B595-313EEA5C2B34}" srcOrd="0" destOrd="0" presId="urn:microsoft.com/office/officeart/2018/2/layout/IconLabelDescriptionList"/>
    <dgm:cxn modelId="{4D5BD37E-6D17-413B-BDA5-890428FE3A61}" type="presOf" srcId="{C720AB81-74CC-4CA1-8CE8-184B80D0484D}" destId="{AD072C4F-7FA6-49E9-9D40-0FD6F3F9F855}" srcOrd="0" destOrd="0" presId="urn:microsoft.com/office/officeart/2018/2/layout/IconLabelDescriptionList"/>
    <dgm:cxn modelId="{12DF4C82-66C2-4D7A-8BAA-B69416BC8438}" type="presOf" srcId="{31B0E240-E0DE-480F-B214-2E1088FB72D3}" destId="{2BA24A60-AC29-443F-8F85-DE22EF0D9EF5}" srcOrd="0" destOrd="0" presId="urn:microsoft.com/office/officeart/2018/2/layout/IconLabelDescriptionList"/>
    <dgm:cxn modelId="{B19636AD-61D3-480D-A0D0-3328958A72F6}" type="presOf" srcId="{203FBAE5-164C-4EDB-8E19-19A06B8FA0D2}" destId="{C7CB5B7F-EB0C-43D1-B595-313EEA5C2B34}" srcOrd="0" destOrd="2" presId="urn:microsoft.com/office/officeart/2018/2/layout/IconLabelDescriptionList"/>
    <dgm:cxn modelId="{7C8270B9-8076-480D-A8CB-733D0186C920}" type="presOf" srcId="{9E3CB829-84CB-48DA-90F6-43E1F891DCE1}" destId="{C7CB5B7F-EB0C-43D1-B595-313EEA5C2B34}" srcOrd="0" destOrd="1" presId="urn:microsoft.com/office/officeart/2018/2/layout/IconLabelDescriptionList"/>
    <dgm:cxn modelId="{A5E1BEE6-BF1F-4289-A6FF-12DD0CF6D24E}" srcId="{31B0E240-E0DE-480F-B214-2E1088FB72D3}" destId="{3E960CAD-9E8A-4184-A645-DEA4E7C7F010}" srcOrd="0" destOrd="0" parTransId="{5FEDD937-9F8B-48C7-9C5D-B773F3E5B9B1}" sibTransId="{D94D7DEE-6E70-4B89-A5B4-2ED5AA17CBFA}"/>
    <dgm:cxn modelId="{0E0305FC-8851-4E39-B0E6-ADD2B11AB0B4}" type="presParOf" srcId="{3518DF1B-8FB2-434C-8D19-322D17182340}" destId="{9643D0C3-2799-499E-9F10-31B9E8DD7CE4}" srcOrd="0" destOrd="0" presId="urn:microsoft.com/office/officeart/2018/2/layout/IconLabelDescriptionList"/>
    <dgm:cxn modelId="{A59C31E5-955C-4F1E-AC26-87977188575A}" type="presParOf" srcId="{9643D0C3-2799-499E-9F10-31B9E8DD7CE4}" destId="{00962E91-B1D6-4177-92FF-CFCC6888E56C}" srcOrd="0" destOrd="0" presId="urn:microsoft.com/office/officeart/2018/2/layout/IconLabelDescriptionList"/>
    <dgm:cxn modelId="{52A0E79A-8E8A-4D92-BDAD-D75E660C58CD}" type="presParOf" srcId="{9643D0C3-2799-499E-9F10-31B9E8DD7CE4}" destId="{B0AD159C-BB0A-4587-B289-7F91242C96A5}" srcOrd="1" destOrd="0" presId="urn:microsoft.com/office/officeart/2018/2/layout/IconLabelDescriptionList"/>
    <dgm:cxn modelId="{186E6E8F-723D-4244-9CAF-DBDC0B865F0B}" type="presParOf" srcId="{9643D0C3-2799-499E-9F10-31B9E8DD7CE4}" destId="{2BA24A60-AC29-443F-8F85-DE22EF0D9EF5}" srcOrd="2" destOrd="0" presId="urn:microsoft.com/office/officeart/2018/2/layout/IconLabelDescriptionList"/>
    <dgm:cxn modelId="{6222E376-A105-4B44-A997-ABBAC9720700}" type="presParOf" srcId="{9643D0C3-2799-499E-9F10-31B9E8DD7CE4}" destId="{CA600756-CFFD-46BD-9AA2-6BC00F50F51E}" srcOrd="3" destOrd="0" presId="urn:microsoft.com/office/officeart/2018/2/layout/IconLabelDescriptionList"/>
    <dgm:cxn modelId="{8056154C-2CC7-4887-B2FB-98FEFF9A2394}" type="presParOf" srcId="{9643D0C3-2799-499E-9F10-31B9E8DD7CE4}" destId="{C7CB5B7F-EB0C-43D1-B595-313EEA5C2B34}" srcOrd="4" destOrd="0" presId="urn:microsoft.com/office/officeart/2018/2/layout/IconLabelDescriptionList"/>
    <dgm:cxn modelId="{5571B489-8264-42A1-96DE-2238FD62A751}" type="presParOf" srcId="{3518DF1B-8FB2-434C-8D19-322D17182340}" destId="{C549B43C-CC9E-4362-AEA5-DFE739229CB4}" srcOrd="1" destOrd="0" presId="urn:microsoft.com/office/officeart/2018/2/layout/IconLabelDescriptionList"/>
    <dgm:cxn modelId="{05329C83-C040-4CE8-B5AD-26264EBC0AC6}" type="presParOf" srcId="{3518DF1B-8FB2-434C-8D19-322D17182340}" destId="{0331C0C1-0D16-49C0-ADF1-E462EE856B4D}" srcOrd="2" destOrd="0" presId="urn:microsoft.com/office/officeart/2018/2/layout/IconLabelDescriptionList"/>
    <dgm:cxn modelId="{B88F7DA8-F2A1-4B34-982D-0941C680535B}" type="presParOf" srcId="{0331C0C1-0D16-49C0-ADF1-E462EE856B4D}" destId="{32A243D1-7F04-45AE-BD83-3E98F4270B3B}" srcOrd="0" destOrd="0" presId="urn:microsoft.com/office/officeart/2018/2/layout/IconLabelDescriptionList"/>
    <dgm:cxn modelId="{AD3AC5AA-F866-43FB-805C-67C600280905}" type="presParOf" srcId="{0331C0C1-0D16-49C0-ADF1-E462EE856B4D}" destId="{EA18603C-EE3D-4038-AD16-B2C9DEFDD6C2}" srcOrd="1" destOrd="0" presId="urn:microsoft.com/office/officeart/2018/2/layout/IconLabelDescriptionList"/>
    <dgm:cxn modelId="{70C2F426-099A-429E-8965-B3C735AF3D82}" type="presParOf" srcId="{0331C0C1-0D16-49C0-ADF1-E462EE856B4D}" destId="{4294921F-0717-4AC9-8F3E-9D5B69233D39}" srcOrd="2" destOrd="0" presId="urn:microsoft.com/office/officeart/2018/2/layout/IconLabelDescriptionList"/>
    <dgm:cxn modelId="{2E9DD1EC-25AE-48F4-B2CA-21108CC04069}" type="presParOf" srcId="{0331C0C1-0D16-49C0-ADF1-E462EE856B4D}" destId="{995E2022-42D8-4CFB-B03B-D2E76B7860CA}" srcOrd="3" destOrd="0" presId="urn:microsoft.com/office/officeart/2018/2/layout/IconLabelDescriptionList"/>
    <dgm:cxn modelId="{18A7AD12-2A92-46B2-A489-E77A1F9F34EB}" type="presParOf" srcId="{0331C0C1-0D16-49C0-ADF1-E462EE856B4D}" destId="{A43FFA61-012B-43E9-A9BB-B03622F24562}" srcOrd="4" destOrd="0" presId="urn:microsoft.com/office/officeart/2018/2/layout/IconLabelDescriptionList"/>
    <dgm:cxn modelId="{5C078683-AAB5-484C-8B51-D89C02A776BB}" type="presParOf" srcId="{3518DF1B-8FB2-434C-8D19-322D17182340}" destId="{074401A1-7F18-4802-9FB9-3CA335A397BF}" srcOrd="3" destOrd="0" presId="urn:microsoft.com/office/officeart/2018/2/layout/IconLabelDescriptionList"/>
    <dgm:cxn modelId="{B05EB102-BEEF-4F59-B4F4-8C137B7DE0AE}" type="presParOf" srcId="{3518DF1B-8FB2-434C-8D19-322D17182340}" destId="{AA65012F-226F-4B3D-BE2D-36460A37A1E6}" srcOrd="4" destOrd="0" presId="urn:microsoft.com/office/officeart/2018/2/layout/IconLabelDescriptionList"/>
    <dgm:cxn modelId="{A54F1F34-3FEA-49EE-8EA6-E0B77C418157}" type="presParOf" srcId="{AA65012F-226F-4B3D-BE2D-36460A37A1E6}" destId="{DDAFD83D-57C3-4076-AE40-FB686200BC7D}" srcOrd="0" destOrd="0" presId="urn:microsoft.com/office/officeart/2018/2/layout/IconLabelDescriptionList"/>
    <dgm:cxn modelId="{4E193D2E-8951-4E1C-81A9-6E7676FD5A1C}" type="presParOf" srcId="{AA65012F-226F-4B3D-BE2D-36460A37A1E6}" destId="{20A2D933-2138-47C0-8DC9-EEDE81B3D705}" srcOrd="1" destOrd="0" presId="urn:microsoft.com/office/officeart/2018/2/layout/IconLabelDescriptionList"/>
    <dgm:cxn modelId="{1E225CDA-0F4B-4CAB-BE3F-FF344BCCAC3D}" type="presParOf" srcId="{AA65012F-226F-4B3D-BE2D-36460A37A1E6}" destId="{AD072C4F-7FA6-49E9-9D40-0FD6F3F9F855}" srcOrd="2" destOrd="0" presId="urn:microsoft.com/office/officeart/2018/2/layout/IconLabelDescriptionList"/>
    <dgm:cxn modelId="{BFD1B508-3AD8-44B6-B1AA-6C30B225AB3A}" type="presParOf" srcId="{AA65012F-226F-4B3D-BE2D-36460A37A1E6}" destId="{12DB7292-0066-477C-B510-F4088E4B8E7D}" srcOrd="3" destOrd="0" presId="urn:microsoft.com/office/officeart/2018/2/layout/IconLabelDescriptionList"/>
    <dgm:cxn modelId="{0143B8F7-C826-4EEE-81BA-298DF00E9076}" type="presParOf" srcId="{AA65012F-226F-4B3D-BE2D-36460A37A1E6}" destId="{015F8BE2-128C-41B2-8643-AD134A80D807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62E91-B1D6-4177-92FF-CFCC6888E56C}">
      <dsp:nvSpPr>
        <dsp:cNvPr id="0" name=""/>
        <dsp:cNvSpPr/>
      </dsp:nvSpPr>
      <dsp:spPr>
        <a:xfrm>
          <a:off x="4561" y="604653"/>
          <a:ext cx="1069031" cy="10690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24A60-AC29-443F-8F85-DE22EF0D9EF5}">
      <dsp:nvSpPr>
        <dsp:cNvPr id="0" name=""/>
        <dsp:cNvSpPr/>
      </dsp:nvSpPr>
      <dsp:spPr>
        <a:xfrm>
          <a:off x="4561" y="1791936"/>
          <a:ext cx="3054375" cy="864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What type of meeting structure are you most comfortable contributing in?</a:t>
          </a:r>
        </a:p>
      </dsp:txBody>
      <dsp:txXfrm>
        <a:off x="4561" y="1791936"/>
        <a:ext cx="3054375" cy="864411"/>
      </dsp:txXfrm>
    </dsp:sp>
    <dsp:sp modelId="{C7CB5B7F-EB0C-43D1-B595-313EEA5C2B34}">
      <dsp:nvSpPr>
        <dsp:cNvPr id="0" name=""/>
        <dsp:cNvSpPr/>
      </dsp:nvSpPr>
      <dsp:spPr>
        <a:xfrm>
          <a:off x="4561" y="2711349"/>
          <a:ext cx="3054375" cy="64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Small group (5-10 people)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Large group (15 and up people)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Mix of both</a:t>
          </a:r>
        </a:p>
      </dsp:txBody>
      <dsp:txXfrm>
        <a:off x="4561" y="2711349"/>
        <a:ext cx="3054375" cy="643348"/>
      </dsp:txXfrm>
    </dsp:sp>
    <dsp:sp modelId="{32A243D1-7F04-45AE-BD83-3E98F4270B3B}">
      <dsp:nvSpPr>
        <dsp:cNvPr id="0" name=""/>
        <dsp:cNvSpPr/>
      </dsp:nvSpPr>
      <dsp:spPr>
        <a:xfrm>
          <a:off x="3593452" y="604653"/>
          <a:ext cx="1069031" cy="106903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94921F-0717-4AC9-8F3E-9D5B69233D39}">
      <dsp:nvSpPr>
        <dsp:cNvPr id="0" name=""/>
        <dsp:cNvSpPr/>
      </dsp:nvSpPr>
      <dsp:spPr>
        <a:xfrm>
          <a:off x="3593452" y="1791936"/>
          <a:ext cx="3054375" cy="864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What are your ideas Governing Board meeting structure to encourage engagement?</a:t>
          </a:r>
        </a:p>
      </dsp:txBody>
      <dsp:txXfrm>
        <a:off x="3593452" y="1791936"/>
        <a:ext cx="3054375" cy="864411"/>
      </dsp:txXfrm>
    </dsp:sp>
    <dsp:sp modelId="{A43FFA61-012B-43E9-A9BB-B03622F24562}">
      <dsp:nvSpPr>
        <dsp:cNvPr id="0" name=""/>
        <dsp:cNvSpPr/>
      </dsp:nvSpPr>
      <dsp:spPr>
        <a:xfrm>
          <a:off x="3593452" y="2711349"/>
          <a:ext cx="3054375" cy="64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AFD83D-57C3-4076-AE40-FB686200BC7D}">
      <dsp:nvSpPr>
        <dsp:cNvPr id="0" name=""/>
        <dsp:cNvSpPr/>
      </dsp:nvSpPr>
      <dsp:spPr>
        <a:xfrm>
          <a:off x="7182343" y="604653"/>
          <a:ext cx="1069031" cy="106903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072C4F-7FA6-49E9-9D40-0FD6F3F9F855}">
      <dsp:nvSpPr>
        <dsp:cNvPr id="0" name=""/>
        <dsp:cNvSpPr/>
      </dsp:nvSpPr>
      <dsp:spPr>
        <a:xfrm>
          <a:off x="7182343" y="1791936"/>
          <a:ext cx="3054375" cy="864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400" kern="1200" dirty="0"/>
            <a:t>Other things we should think about regarding meeting structure to get the most out of our time together?</a:t>
          </a:r>
        </a:p>
      </dsp:txBody>
      <dsp:txXfrm>
        <a:off x="7182343" y="1791936"/>
        <a:ext cx="3054375" cy="864411"/>
      </dsp:txXfrm>
    </dsp:sp>
    <dsp:sp modelId="{015F8BE2-128C-41B2-8643-AD134A80D807}">
      <dsp:nvSpPr>
        <dsp:cNvPr id="0" name=""/>
        <dsp:cNvSpPr/>
      </dsp:nvSpPr>
      <dsp:spPr>
        <a:xfrm>
          <a:off x="7182343" y="2711349"/>
          <a:ext cx="3054375" cy="6433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8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2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5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3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5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3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4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7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May 21,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7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May 21,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80603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33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1394AF-F295-4E94-8588-B432D8517F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407" b="7778"/>
          <a:stretch/>
        </p:blipFill>
        <p:spPr>
          <a:xfrm>
            <a:off x="-2" y="10"/>
            <a:ext cx="12192002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12192003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038600" y="4463553"/>
            <a:ext cx="8153401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2944145" y="2710934"/>
            <a:ext cx="3118759" cy="4639931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76701" y="4460827"/>
            <a:ext cx="8115300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40C74F-27E3-42CA-9E95-40A2A7203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807" y="4611271"/>
            <a:ext cx="9436593" cy="1171556"/>
          </a:xfrm>
        </p:spPr>
        <p:txBody>
          <a:bodyPr>
            <a:normAutofit/>
          </a:bodyPr>
          <a:lstStyle/>
          <a:p>
            <a:pPr algn="l"/>
            <a:r>
              <a:rPr lang="en-US" sz="3600">
                <a:solidFill>
                  <a:schemeClr val="bg1"/>
                </a:solidFill>
              </a:rPr>
              <a:t>SMAC Governing Board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3F118-1D2E-4A18-B67C-9432E69D8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1" y="5970897"/>
            <a:ext cx="9448800" cy="429904"/>
          </a:xfrm>
        </p:spPr>
        <p:txBody>
          <a:bodyPr>
            <a:norm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May 21, 2021</a:t>
            </a:r>
          </a:p>
        </p:txBody>
      </p:sp>
    </p:spTree>
    <p:extLst>
      <p:ext uri="{BB962C8B-B14F-4D97-AF65-F5344CB8AC3E}">
        <p14:creationId xmlns:p14="http://schemas.microsoft.com/office/powerpoint/2010/main" val="246842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12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0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58038-60CD-4891-82BF-D6C0D0E2D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r"/>
            <a:r>
              <a:rPr lang="en-US" sz="3000" spc="750">
                <a:solidFill>
                  <a:schemeClr val="bg1"/>
                </a:solidFill>
              </a:rPr>
              <a:t>Housing inventory chart overview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695632-CF3A-4447-B411-21ACE10094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73507"/>
              </p:ext>
            </p:extLst>
          </p:nvPr>
        </p:nvGraphicFramePr>
        <p:xfrm>
          <a:off x="4503619" y="755911"/>
          <a:ext cx="7214142" cy="5353696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2102123">
                  <a:extLst>
                    <a:ext uri="{9D8B030D-6E8A-4147-A177-3AD203B41FA5}">
                      <a16:colId xmlns:a16="http://schemas.microsoft.com/office/drawing/2014/main" val="3631659445"/>
                    </a:ext>
                  </a:extLst>
                </a:gridCol>
                <a:gridCol w="554384">
                  <a:extLst>
                    <a:ext uri="{9D8B030D-6E8A-4147-A177-3AD203B41FA5}">
                      <a16:colId xmlns:a16="http://schemas.microsoft.com/office/drawing/2014/main" val="1743540609"/>
                    </a:ext>
                  </a:extLst>
                </a:gridCol>
                <a:gridCol w="546928">
                  <a:extLst>
                    <a:ext uri="{9D8B030D-6E8A-4147-A177-3AD203B41FA5}">
                      <a16:colId xmlns:a16="http://schemas.microsoft.com/office/drawing/2014/main" val="1420569544"/>
                    </a:ext>
                  </a:extLst>
                </a:gridCol>
                <a:gridCol w="761643">
                  <a:extLst>
                    <a:ext uri="{9D8B030D-6E8A-4147-A177-3AD203B41FA5}">
                      <a16:colId xmlns:a16="http://schemas.microsoft.com/office/drawing/2014/main" val="425851969"/>
                    </a:ext>
                  </a:extLst>
                </a:gridCol>
                <a:gridCol w="554384">
                  <a:extLst>
                    <a:ext uri="{9D8B030D-6E8A-4147-A177-3AD203B41FA5}">
                      <a16:colId xmlns:a16="http://schemas.microsoft.com/office/drawing/2014/main" val="603930601"/>
                    </a:ext>
                  </a:extLst>
                </a:gridCol>
                <a:gridCol w="554384">
                  <a:extLst>
                    <a:ext uri="{9D8B030D-6E8A-4147-A177-3AD203B41FA5}">
                      <a16:colId xmlns:a16="http://schemas.microsoft.com/office/drawing/2014/main" val="126537299"/>
                    </a:ext>
                  </a:extLst>
                </a:gridCol>
                <a:gridCol w="554384">
                  <a:extLst>
                    <a:ext uri="{9D8B030D-6E8A-4147-A177-3AD203B41FA5}">
                      <a16:colId xmlns:a16="http://schemas.microsoft.com/office/drawing/2014/main" val="3638751113"/>
                    </a:ext>
                  </a:extLst>
                </a:gridCol>
                <a:gridCol w="919698">
                  <a:extLst>
                    <a:ext uri="{9D8B030D-6E8A-4147-A177-3AD203B41FA5}">
                      <a16:colId xmlns:a16="http://schemas.microsoft.com/office/drawing/2014/main" val="3773361665"/>
                    </a:ext>
                  </a:extLst>
                </a:gridCol>
                <a:gridCol w="666214">
                  <a:extLst>
                    <a:ext uri="{9D8B030D-6E8A-4147-A177-3AD203B41FA5}">
                      <a16:colId xmlns:a16="http://schemas.microsoft.com/office/drawing/2014/main" val="3253459115"/>
                    </a:ext>
                  </a:extLst>
                </a:gridCol>
              </a:tblGrid>
              <a:tr h="352909">
                <a:tc gridSpan="9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Totals Bed Count as reported to HUD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96700"/>
                  </a:ext>
                </a:extLst>
              </a:tr>
              <a:tr h="352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417888"/>
                  </a:ext>
                </a:extLst>
              </a:tr>
              <a:tr h="352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Emergency Shelter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467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336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371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369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350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316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296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303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276015"/>
                  </a:ext>
                </a:extLst>
              </a:tr>
              <a:tr h="4786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ES Utilization 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108% (508)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97% (337)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96% (368)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87% (322)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90% (314)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80% (255)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100.006% (298)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84% (254)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314894"/>
                  </a:ext>
                </a:extLst>
              </a:tr>
              <a:tr h="352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Transitional Housing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109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104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112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126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201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142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387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503416"/>
                  </a:ext>
                </a:extLst>
              </a:tr>
              <a:tr h="4786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TH Utilization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93% (102)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96% (88)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79% (82)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75% (91)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95% (120)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78% (156)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92% (130)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99% (383)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120775"/>
                  </a:ext>
                </a:extLst>
              </a:tr>
              <a:tr h="35290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Rapid Re Housing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304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277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298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249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363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260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190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58140"/>
                  </a:ext>
                </a:extLst>
              </a:tr>
              <a:tr h="4786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RRH Utilization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100% 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100% (249)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100% (249)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100% (260)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100% (190)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100% 1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0247153"/>
                  </a:ext>
                </a:extLst>
              </a:tr>
              <a:tr h="59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Permanent Supportive Housing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931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955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1,074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774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729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706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748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568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0185195"/>
                  </a:ext>
                </a:extLst>
              </a:tr>
              <a:tr h="4786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PSH Utilization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87% (806)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97%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(930)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93% (1,002)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92% (713)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90% (655)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92% (647)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96% (716)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96% (546)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2931023"/>
                  </a:ext>
                </a:extLst>
              </a:tr>
              <a:tr h="5979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Other Permanent Housing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349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161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162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567549"/>
                  </a:ext>
                </a:extLst>
              </a:tr>
              <a:tr h="47863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0" cap="none" spc="0">
                          <a:solidFill>
                            <a:schemeClr val="tx1"/>
                          </a:solidFill>
                          <a:effectLst/>
                        </a:rPr>
                        <a:t>OPH Utilization</a:t>
                      </a:r>
                      <a:endParaRPr lang="en-US" sz="1500" b="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66% (231)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80% (129)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85% (138)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3" marR="42943" marT="0" marB="85886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9799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9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6A1D-598E-4113-9CB3-A88F422B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housing vouchers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257D3-3873-4FC8-B70D-4879723BF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10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A9B86-9FFF-4B1C-A4F7-BA1CF3EED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77B9E-7B09-4E72-BEDF-0808BEEFF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Monitoring and Evaluation </a:t>
            </a:r>
          </a:p>
          <a:p>
            <a:r>
              <a:rPr lang="en-US" dirty="0"/>
              <a:t>Any questions on committee updates that were sent?</a:t>
            </a:r>
          </a:p>
        </p:txBody>
      </p:sp>
    </p:spTree>
    <p:extLst>
      <p:ext uri="{BB962C8B-B14F-4D97-AF65-F5344CB8AC3E}">
        <p14:creationId xmlns:p14="http://schemas.microsoft.com/office/powerpoint/2010/main" val="58342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13A4003-1875-46E3-BBC1-9CF42E133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ECF1C-4B20-4CD9-90C7-F85AAB331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57371"/>
            <a:ext cx="12203208" cy="160062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B46BEC-0E77-41F0-A7D5-D5B40D225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440517" y="5262916"/>
            <a:ext cx="7751481" cy="11453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4D73B4-F569-4D64-BA77-14454E09F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1208" y="5262916"/>
            <a:ext cx="8778690" cy="1595084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31000"/>
                </a:schemeClr>
              </a:gs>
              <a:gs pos="99000">
                <a:schemeClr val="accent5">
                  <a:alpha val="2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437E30-AED3-4732-B13B-17D277D8D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0126" y="5256870"/>
            <a:ext cx="5301872" cy="1600701"/>
          </a:xfrm>
          <a:prstGeom prst="rect">
            <a:avLst/>
          </a:prstGeom>
          <a:gradFill>
            <a:gsLst>
              <a:gs pos="22000">
                <a:schemeClr val="tx2">
                  <a:lumMod val="75000"/>
                  <a:lumOff val="25000"/>
                  <a:alpha val="0"/>
                </a:schemeClr>
              </a:gs>
              <a:gs pos="99000">
                <a:schemeClr val="tx2">
                  <a:lumMod val="75000"/>
                  <a:lumOff val="25000"/>
                  <a:alpha val="6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3A87E7-8FF5-4152-A3C1-971AA1169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02884"/>
            <a:ext cx="10698103" cy="82703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A33C6-7920-4977-AB38-7C31BEB59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028699"/>
            <a:ext cx="9448799" cy="36004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300"/>
              <a:t>Introductions</a:t>
            </a:r>
          </a:p>
          <a:p>
            <a:pPr lvl="1">
              <a:lnSpc>
                <a:spcPct val="110000"/>
              </a:lnSpc>
            </a:pPr>
            <a:r>
              <a:rPr lang="en-US" sz="1300"/>
              <a:t>Board spotlights: Corey Samuels and Kelina Morgan</a:t>
            </a:r>
          </a:p>
          <a:p>
            <a:pPr lvl="1">
              <a:lnSpc>
                <a:spcPct val="110000"/>
              </a:lnSpc>
            </a:pPr>
            <a:r>
              <a:rPr lang="en-US" sz="1300"/>
              <a:t>Overview of Roberts Rules of Order</a:t>
            </a:r>
          </a:p>
          <a:p>
            <a:pPr>
              <a:lnSpc>
                <a:spcPct val="110000"/>
              </a:lnSpc>
            </a:pPr>
            <a:r>
              <a:rPr lang="en-US" sz="1300"/>
              <a:t>Approve March and April minutes</a:t>
            </a:r>
          </a:p>
          <a:p>
            <a:pPr>
              <a:lnSpc>
                <a:spcPct val="110000"/>
              </a:lnSpc>
            </a:pPr>
            <a:r>
              <a:rPr lang="en-US" sz="1300"/>
              <a:t>Small Group Work</a:t>
            </a:r>
          </a:p>
          <a:p>
            <a:pPr>
              <a:lnSpc>
                <a:spcPct val="110000"/>
              </a:lnSpc>
            </a:pPr>
            <a:r>
              <a:rPr lang="en-US" sz="1300"/>
              <a:t>Setting Guiding Principles</a:t>
            </a:r>
          </a:p>
          <a:p>
            <a:pPr>
              <a:lnSpc>
                <a:spcPct val="110000"/>
              </a:lnSpc>
            </a:pPr>
            <a:r>
              <a:rPr lang="en-US" sz="1300"/>
              <a:t>Coordinated Entry Overview</a:t>
            </a:r>
          </a:p>
          <a:p>
            <a:pPr>
              <a:lnSpc>
                <a:spcPct val="110000"/>
              </a:lnSpc>
            </a:pPr>
            <a:r>
              <a:rPr lang="en-US" sz="1300"/>
              <a:t>Program Eligibility Review and Approval</a:t>
            </a:r>
          </a:p>
          <a:p>
            <a:pPr>
              <a:lnSpc>
                <a:spcPct val="110000"/>
              </a:lnSpc>
            </a:pPr>
            <a:r>
              <a:rPr lang="en-US" sz="1300"/>
              <a:t>Point in Time Count and Housing Inventory Chart data review</a:t>
            </a:r>
          </a:p>
          <a:p>
            <a:pPr>
              <a:lnSpc>
                <a:spcPct val="110000"/>
              </a:lnSpc>
            </a:pPr>
            <a:r>
              <a:rPr lang="en-US" sz="1300"/>
              <a:t>HUD Emergency Housing Vouchers Overview and Governing Board role</a:t>
            </a:r>
          </a:p>
          <a:p>
            <a:pPr>
              <a:lnSpc>
                <a:spcPct val="110000"/>
              </a:lnSpc>
            </a:pPr>
            <a:r>
              <a:rPr lang="en-US" sz="1300"/>
              <a:t>Committee Updates</a:t>
            </a:r>
          </a:p>
        </p:txBody>
      </p:sp>
    </p:spTree>
    <p:extLst>
      <p:ext uri="{BB962C8B-B14F-4D97-AF65-F5344CB8AC3E}">
        <p14:creationId xmlns:p14="http://schemas.microsoft.com/office/powerpoint/2010/main" val="185313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DAF4AA-9270-40B5-B73C-B11B9A92F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8EDE0-5030-4803-8044-787A09716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8" y="462743"/>
            <a:ext cx="5327375" cy="156002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Reminder of April conversation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3449F-0FCD-478F-AE19-6825B9358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79374"/>
            <a:ext cx="5327373" cy="36014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600" dirty="0"/>
              <a:t>Stay engaged and listen actively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Allow for ouch and oops moments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Step away if you need to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Experience discomfort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Bring a growth mindset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Expect and accept non-closure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Assume good intention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Provide space to accept and give feedback</a:t>
            </a:r>
          </a:p>
          <a:p>
            <a:pPr>
              <a:lnSpc>
                <a:spcPct val="110000"/>
              </a:lnSpc>
            </a:pPr>
            <a:r>
              <a:rPr lang="en-US" sz="1600" dirty="0"/>
              <a:t>Allow for differences of opinion, agree to disagree</a:t>
            </a:r>
          </a:p>
          <a:p>
            <a:pPr>
              <a:lnSpc>
                <a:spcPct val="110000"/>
              </a:lnSpc>
            </a:pPr>
            <a:endParaRPr lang="en-US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D5E60A-D6B1-4F21-A993-313958AF0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15300" y="-4"/>
            <a:ext cx="4076699" cy="6858003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9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B7BB16B-E108-4C64-97D5-7AC67CC5E2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724863" y="1390436"/>
            <a:ext cx="6857572" cy="4076700"/>
          </a:xfrm>
          <a:prstGeom prst="rect">
            <a:avLst/>
          </a:prstGeom>
          <a:gradFill>
            <a:gsLst>
              <a:gs pos="0">
                <a:schemeClr val="accent4">
                  <a:alpha val="13000"/>
                </a:schemeClr>
              </a:gs>
              <a:gs pos="99000">
                <a:schemeClr val="accent2">
                  <a:alpha val="52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F6A003-4671-4F7B-A12E-2946D61E4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6785110" y="1451112"/>
            <a:ext cx="6858001" cy="3955771"/>
          </a:xfrm>
          <a:prstGeom prst="rect">
            <a:avLst/>
          </a:prstGeom>
          <a:gradFill>
            <a:gsLst>
              <a:gs pos="0">
                <a:schemeClr val="accent6">
                  <a:alpha val="0"/>
                </a:schemeClr>
              </a:gs>
              <a:gs pos="72000">
                <a:schemeClr val="tx2">
                  <a:lumMod val="75000"/>
                  <a:lumOff val="25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252B7C0F-ED3A-472C-BE2B-890C6AA74F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9796" y="1028699"/>
            <a:ext cx="4076701" cy="407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15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3AE8C3-8F65-40F4-BABE-E70F38301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409317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>
                  <a:alpha val="78000"/>
                </a:schemeClr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FC4764-B8D5-4F87-95DB-3125B2D12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9728" y="59346"/>
            <a:ext cx="4156527" cy="4037836"/>
          </a:xfrm>
          <a:prstGeom prst="rect">
            <a:avLst/>
          </a:prstGeom>
          <a:gradFill>
            <a:gsLst>
              <a:gs pos="0">
                <a:schemeClr val="accent5">
                  <a:alpha val="47000"/>
                </a:schemeClr>
              </a:gs>
              <a:gs pos="100000">
                <a:schemeClr val="accent4">
                  <a:alpha val="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C1654F-94F5-497E-8ECF-F2A7E84D6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768313" y="3587284"/>
            <a:ext cx="2501977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70000"/>
                </a:schemeClr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65254" y="969296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58000">
                <a:schemeClr val="bg1">
                  <a:alpha val="0"/>
                </a:schemeClr>
              </a:gs>
              <a:gs pos="100000">
                <a:schemeClr val="accent6">
                  <a:alpha val="35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5A48F-5104-4132-A9B6-505345766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18" y="586855"/>
            <a:ext cx="3258570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000" dirty="0">
                <a:solidFill>
                  <a:schemeClr val="bg1"/>
                </a:solidFill>
              </a:rPr>
              <a:t>Guiding principles for Governing Board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BA3A5-CB61-4F51-83C1-8329F0B2C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833535"/>
            <a:ext cx="3025303" cy="5361991"/>
          </a:xfrm>
        </p:spPr>
        <p:txBody>
          <a:bodyPr anchor="ctr">
            <a:normAutofit/>
          </a:bodyPr>
          <a:lstStyle/>
          <a:p>
            <a:r>
              <a:rPr lang="en-US" sz="1600" dirty="0"/>
              <a:t>What are your ideas for guiding principles that we can use to guide our work together moving forward?</a:t>
            </a:r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Menti.com code 2885 8118</a:t>
            </a:r>
          </a:p>
        </p:txBody>
      </p:sp>
      <p:pic>
        <p:nvPicPr>
          <p:cNvPr id="5" name="Picture 4" descr="Red pencil standing taller and sharper than other pencils">
            <a:extLst>
              <a:ext uri="{FF2B5EF4-FFF2-40B4-BE49-F238E27FC236}">
                <a16:creationId xmlns:a16="http://schemas.microsoft.com/office/drawing/2014/main" id="{55058D64-86AC-4E48-98F4-D3FD396EED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00" r="33763" b="-1"/>
          <a:stretch/>
        </p:blipFill>
        <p:spPr>
          <a:xfrm>
            <a:off x="8109502" y="10"/>
            <a:ext cx="408249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84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6E729-3145-4EC0-AA44-F3ACD6F1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meaningful meeting structure</a:t>
            </a:r>
            <a:endParaRPr lang="en-US" dirty="0"/>
          </a:p>
        </p:txBody>
      </p:sp>
      <p:graphicFrame>
        <p:nvGraphicFramePr>
          <p:cNvPr id="19" name="Content Placeholder 2">
            <a:extLst>
              <a:ext uri="{FF2B5EF4-FFF2-40B4-BE49-F238E27FC236}">
                <a16:creationId xmlns:a16="http://schemas.microsoft.com/office/drawing/2014/main" id="{1A8292F2-9B1E-46ED-8BA3-423FB853BF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112264"/>
          <a:ext cx="102412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4311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D896123-1B32-4CB1-B2ED-E34BBC26B4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White puzzle with one red piece">
            <a:extLst>
              <a:ext uri="{FF2B5EF4-FFF2-40B4-BE49-F238E27FC236}">
                <a16:creationId xmlns:a16="http://schemas.microsoft.com/office/drawing/2014/main" id="{A4B58E58-85CE-4912-A2F3-4C76EC9348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"/>
          <a:stretch/>
        </p:blipFill>
        <p:spPr>
          <a:xfrm>
            <a:off x="20" y="-1"/>
            <a:ext cx="12191980" cy="685757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19FDB4D-987D-4C87-A179-9D4616AB24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9931"/>
            <a:ext cx="12191999" cy="5058137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CCBDE-4F4E-4A10-A85C-E08C37CC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534" y="504966"/>
            <a:ext cx="8952932" cy="3043213"/>
          </a:xfrm>
        </p:spPr>
        <p:txBody>
          <a:bodyPr vert="horz" lIns="0" tIns="0" rIns="0" bIns="0" rtlCol="0" anchor="b">
            <a:normAutofit/>
          </a:bodyPr>
          <a:lstStyle/>
          <a:p>
            <a:pPr algn="ctr"/>
            <a:r>
              <a:rPr lang="en-US" sz="4000" spc="750">
                <a:solidFill>
                  <a:schemeClr val="bg1"/>
                </a:solidFill>
              </a:rPr>
              <a:t>Priority setting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88828-02A1-4A5F-9C73-3104897EE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0191" y="3749746"/>
            <a:ext cx="6291618" cy="2208321"/>
          </a:xfrm>
        </p:spPr>
        <p:txBody>
          <a:bodyPr vert="horz" lIns="0" tIns="0" rIns="0" bIns="0" rtlCol="0"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600" b="1" cap="all" spc="600" dirty="0">
                <a:solidFill>
                  <a:schemeClr val="bg1"/>
                </a:solidFill>
              </a:rPr>
              <a:t>How would you like to approach finalizing priorities for 2021?</a:t>
            </a:r>
          </a:p>
        </p:txBody>
      </p:sp>
    </p:spTree>
    <p:extLst>
      <p:ext uri="{BB962C8B-B14F-4D97-AF65-F5344CB8AC3E}">
        <p14:creationId xmlns:p14="http://schemas.microsoft.com/office/powerpoint/2010/main" val="392563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EC4D5-00E9-4B34-B0F3-7147B6DA7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of guiding principles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2BE15-D636-43E3-A5DB-3598C3EFE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7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DC2456-CD87-4B14-A7D0-DA0EA76BF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04445"/>
            <a:ext cx="9144000" cy="2826182"/>
          </a:xfrm>
        </p:spPr>
        <p:txBody>
          <a:bodyPr anchor="ctr">
            <a:normAutofit/>
          </a:bodyPr>
          <a:lstStyle/>
          <a:p>
            <a:r>
              <a:rPr lang="en-US" sz="4400">
                <a:solidFill>
                  <a:schemeClr val="bg1"/>
                </a:solidFill>
              </a:rPr>
              <a:t>Coordinated Entry and Program Eligibility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5633487-1760-424E-809F-0C72A60C7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2582" y="5369289"/>
            <a:ext cx="8138765" cy="756919"/>
          </a:xfrm>
        </p:spPr>
        <p:txBody>
          <a:bodyPr anchor="ctr">
            <a:normAutofit/>
          </a:bodyPr>
          <a:lstStyle/>
          <a:p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63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18935-772F-4983-9C5D-05C59E12F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 in time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D43F6-E769-4900-8E41-C7C95CCEE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92931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412426"/>
      </a:dk2>
      <a:lt2>
        <a:srgbClr val="E2E8E5"/>
      </a:lt2>
      <a:accent1>
        <a:srgbClr val="EE6EAA"/>
      </a:accent1>
      <a:accent2>
        <a:srgbClr val="EB4E56"/>
      </a:accent2>
      <a:accent3>
        <a:srgbClr val="EB8B52"/>
      </a:accent3>
      <a:accent4>
        <a:srgbClr val="BFA239"/>
      </a:accent4>
      <a:accent5>
        <a:srgbClr val="98AB4F"/>
      </a:accent5>
      <a:accent6>
        <a:srgbClr val="6BB73C"/>
      </a:accent6>
      <a:hlink>
        <a:srgbClr val="579075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504</Words>
  <Application>Microsoft Office PowerPoint</Application>
  <PresentationFormat>Widescreen</PresentationFormat>
  <Paragraphs>147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Calibri</vt:lpstr>
      <vt:lpstr>GradientRiseVTI</vt:lpstr>
      <vt:lpstr>SMAC Governing Board</vt:lpstr>
      <vt:lpstr>Agenda</vt:lpstr>
      <vt:lpstr>Reminder of April conversation</vt:lpstr>
      <vt:lpstr>Guiding principles for Governing Board work</vt:lpstr>
      <vt:lpstr>Developing meaningful meeting structure</vt:lpstr>
      <vt:lpstr>Priority setting</vt:lpstr>
      <vt:lpstr>Collection of guiding principles ideas</vt:lpstr>
      <vt:lpstr>Coordinated Entry and Program Eligibility</vt:lpstr>
      <vt:lpstr>Point in time data</vt:lpstr>
      <vt:lpstr>Housing inventory chart overview</vt:lpstr>
      <vt:lpstr>Emergency housing vouchers</vt:lpstr>
      <vt:lpstr>Committee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SMAC Governing Board</dc:title>
  <dc:creator>Abby Guilford</dc:creator>
  <cp:lastModifiedBy>Abby Guilford</cp:lastModifiedBy>
  <cp:revision>8</cp:revision>
  <dcterms:created xsi:type="dcterms:W3CDTF">2021-05-21T17:09:43Z</dcterms:created>
  <dcterms:modified xsi:type="dcterms:W3CDTF">2021-05-21T20:41:10Z</dcterms:modified>
</cp:coreProperties>
</file>