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jazRRzGFBl/ZDxB2/v1ESON4BX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4811AC0-7AB4-45F9-B7BB-E710A812AF37}">
  <a:tblStyle styleId="{94811AC0-7AB4-45F9-B7BB-E710A812AF37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E"/>
          </a:solidFill>
        </a:fill>
      </a:tcStyle>
    </a:wholeTbl>
    <a:band1H>
      <a:tcTxStyle b="off" i="off"/>
      <a:tcStyle>
        <a:fill>
          <a:solidFill>
            <a:srgbClr val="CBD0D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D0DB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G:\Shared%20drives\SMAC%20Staff%20Folder\Statistics\CH%20households2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G:\Shared%20drives\SMAC%20Staff%20Folder\Statistics\CH%20households2.xlsx" TargetMode="Externa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G:\Shared%20drives\SMAC%20Staff%20Folder\Statistics\Assessing%20Agencies%20Workload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G:\Shared%20drives\SMAC%20Staff%20Folder\Statistics\Assessing%20Agencies%20Workl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 households2.xlsx]2018 vs. 2019!PivotTable3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All Households on PL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2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1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2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2"/>
        <c:spPr>
          <a:gradFill rotWithShape="1">
            <a:gsLst>
              <a:gs pos="0">
                <a:schemeClr val="accent2">
                  <a:tint val="96000"/>
                  <a:lumMod val="104000"/>
                </a:schemeClr>
              </a:gs>
              <a:gs pos="100000">
                <a:schemeClr val="accent2">
                  <a:shade val="98000"/>
                  <a:lumMod val="94000"/>
                </a:schemeClr>
              </a:gs>
            </a:gsLst>
            <a:lin ang="5400000" scaled="0"/>
          </a:gradFill>
          <a:ln w="34925" cap="rnd">
            <a:solidFill>
              <a:schemeClr val="accent2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'2018 vs. 2019'!$B$43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forward val="2"/>
            <c:dispRSqr val="0"/>
            <c:dispEq val="0"/>
          </c:trendline>
          <c:cat>
            <c:strRef>
              <c:f>'2018 vs. 2019'!$A$44:$A$56</c:f>
              <c:strCache>
                <c:ptCount val="12"/>
                <c:pt idx="0">
                  <c:v>1/30/2018</c:v>
                </c:pt>
                <c:pt idx="1">
                  <c:v>2/27/2018</c:v>
                </c:pt>
                <c:pt idx="2">
                  <c:v>3/26/2018</c:v>
                </c:pt>
                <c:pt idx="3">
                  <c:v>4/26/2018</c:v>
                </c:pt>
                <c:pt idx="4">
                  <c:v>5/30/2018</c:v>
                </c:pt>
                <c:pt idx="5">
                  <c:v>6/27/2018</c:v>
                </c:pt>
                <c:pt idx="6">
                  <c:v>7/30/2018</c:v>
                </c:pt>
                <c:pt idx="7">
                  <c:v>8/29/2018</c:v>
                </c:pt>
                <c:pt idx="8">
                  <c:v>9/26/2018</c:v>
                </c:pt>
                <c:pt idx="9">
                  <c:v>10/29/2018</c:v>
                </c:pt>
                <c:pt idx="10">
                  <c:v>11/28/2018</c:v>
                </c:pt>
                <c:pt idx="11">
                  <c:v>12/26/2018</c:v>
                </c:pt>
              </c:strCache>
            </c:strRef>
          </c:cat>
          <c:val>
            <c:numRef>
              <c:f>'2018 vs. 2019'!$B$44:$B$56</c:f>
              <c:numCache>
                <c:formatCode>General</c:formatCode>
                <c:ptCount val="12"/>
                <c:pt idx="0">
                  <c:v>1181</c:v>
                </c:pt>
                <c:pt idx="1">
                  <c:v>1195</c:v>
                </c:pt>
                <c:pt idx="2">
                  <c:v>1206</c:v>
                </c:pt>
                <c:pt idx="3">
                  <c:v>1285</c:v>
                </c:pt>
                <c:pt idx="4">
                  <c:v>1313</c:v>
                </c:pt>
                <c:pt idx="5">
                  <c:v>1331</c:v>
                </c:pt>
                <c:pt idx="6">
                  <c:v>1368</c:v>
                </c:pt>
                <c:pt idx="7">
                  <c:v>1390</c:v>
                </c:pt>
                <c:pt idx="8">
                  <c:v>1423</c:v>
                </c:pt>
                <c:pt idx="9">
                  <c:v>1439</c:v>
                </c:pt>
                <c:pt idx="10">
                  <c:v>1399</c:v>
                </c:pt>
                <c:pt idx="11">
                  <c:v>1406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17696"/>
        <c:axId val="91220048"/>
      </c:lineChart>
      <c:catAx>
        <c:axId val="912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20048"/>
        <c:crosses val="autoZero"/>
        <c:auto val="1"/>
        <c:lblAlgn val="ctr"/>
        <c:lblOffset val="100"/>
        <c:noMultiLvlLbl val="0"/>
      </c:catAx>
      <c:valAx>
        <c:axId val="912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1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 households2.xlsx]2018 vs. 2019!PivotTable4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All Households on PL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2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1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2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2"/>
        <c:spPr>
          <a:gradFill rotWithShape="1">
            <a:gsLst>
              <a:gs pos="0">
                <a:schemeClr val="accent2">
                  <a:tint val="96000"/>
                  <a:lumMod val="104000"/>
                </a:schemeClr>
              </a:gs>
              <a:gs pos="100000">
                <a:schemeClr val="accent2">
                  <a:shade val="98000"/>
                  <a:lumMod val="94000"/>
                </a:schemeClr>
              </a:gs>
            </a:gsLst>
            <a:lin ang="5400000" scaled="0"/>
          </a:gradFill>
          <a:ln w="34925" cap="rnd">
            <a:solidFill>
              <a:schemeClr val="accent2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'2018 vs. 2019'!$B$57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forward val="2"/>
            <c:dispRSqr val="0"/>
            <c:dispEq val="0"/>
          </c:trendline>
          <c:cat>
            <c:strRef>
              <c:f>'2018 vs. 2019'!$A$58:$A$70</c:f>
              <c:strCache>
                <c:ptCount val="12"/>
                <c:pt idx="0">
                  <c:v>1/28/2019</c:v>
                </c:pt>
                <c:pt idx="1">
                  <c:v>2/27/2019</c:v>
                </c:pt>
                <c:pt idx="2">
                  <c:v>3/28/2019</c:v>
                </c:pt>
                <c:pt idx="3">
                  <c:v>4/29/2019</c:v>
                </c:pt>
                <c:pt idx="4">
                  <c:v>5/28/2019</c:v>
                </c:pt>
                <c:pt idx="5">
                  <c:v>6/28/2019</c:v>
                </c:pt>
                <c:pt idx="6">
                  <c:v>7/29/2019</c:v>
                </c:pt>
                <c:pt idx="7">
                  <c:v>8/26/2019</c:v>
                </c:pt>
                <c:pt idx="8">
                  <c:v>9/30/2019</c:v>
                </c:pt>
                <c:pt idx="9">
                  <c:v>10/28/2019</c:v>
                </c:pt>
                <c:pt idx="10">
                  <c:v>11/26/2019</c:v>
                </c:pt>
                <c:pt idx="11">
                  <c:v>12/30/2019</c:v>
                </c:pt>
              </c:strCache>
            </c:strRef>
          </c:cat>
          <c:val>
            <c:numRef>
              <c:f>'2018 vs. 2019'!$B$58:$B$70</c:f>
              <c:numCache>
                <c:formatCode>General</c:formatCode>
                <c:ptCount val="12"/>
                <c:pt idx="0">
                  <c:v>1423</c:v>
                </c:pt>
                <c:pt idx="1">
                  <c:v>1414</c:v>
                </c:pt>
                <c:pt idx="2">
                  <c:v>1404</c:v>
                </c:pt>
                <c:pt idx="3">
                  <c:v>1444</c:v>
                </c:pt>
                <c:pt idx="4">
                  <c:v>1437</c:v>
                </c:pt>
                <c:pt idx="5">
                  <c:v>1402</c:v>
                </c:pt>
                <c:pt idx="6">
                  <c:v>1357</c:v>
                </c:pt>
                <c:pt idx="7">
                  <c:v>1359</c:v>
                </c:pt>
                <c:pt idx="8">
                  <c:v>1358</c:v>
                </c:pt>
                <c:pt idx="9">
                  <c:v>1308</c:v>
                </c:pt>
                <c:pt idx="10">
                  <c:v>1253</c:v>
                </c:pt>
                <c:pt idx="11">
                  <c:v>1217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18872"/>
        <c:axId val="91219264"/>
      </c:lineChart>
      <c:catAx>
        <c:axId val="9121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19264"/>
        <c:crosses val="autoZero"/>
        <c:auto val="1"/>
        <c:lblAlgn val="ctr"/>
        <c:lblOffset val="100"/>
        <c:noMultiLvlLbl val="0"/>
      </c:catAx>
      <c:valAx>
        <c:axId val="9121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1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[Assessing Agencies Workload.xlsx]Sheet5!PivotTable8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 Monthly Averages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"/>
          <c:y val="0.23210581425898541"/>
          <c:w val="0.96804647785039943"/>
          <c:h val="0.72778781756789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Sheet5!$A$6</c:f>
              <c:strCache>
                <c:ptCount val="1"/>
                <c:pt idx="0">
                  <c:v>Inflow to PL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Sheet5!$A$7</c:f>
              <c:numCache>
                <c:formatCode>General</c:formatCode>
                <c:ptCount val="1"/>
                <c:pt idx="0">
                  <c:v>68.916666666666671</c:v>
                </c:pt>
              </c:numCache>
            </c:numRef>
          </c:val>
        </c:ser>
        <c:ser>
          <c:idx val="1"/>
          <c:order val="1"/>
          <c:tx>
            <c:strRef>
              <c:f>Sheet5!$B$6</c:f>
              <c:strCache>
                <c:ptCount val="1"/>
                <c:pt idx="0">
                  <c:v>Average Vacancies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Sheet5!$B$7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Sheet5!$C$6</c:f>
              <c:strCache>
                <c:ptCount val="1"/>
                <c:pt idx="0">
                  <c:v>Canceled: Self-Resolved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Sheet5!$C$7</c:f>
              <c:numCache>
                <c:formatCode>General</c:formatCode>
                <c:ptCount val="1"/>
                <c:pt idx="0">
                  <c:v>33.083333333333336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2982424"/>
        <c:axId val="122981248"/>
      </c:barChart>
      <c:catAx>
        <c:axId val="12298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81248"/>
        <c:crosses val="autoZero"/>
        <c:auto val="1"/>
        <c:lblAlgn val="ctr"/>
        <c:lblOffset val="100"/>
        <c:noMultiLvlLbl val="0"/>
      </c:catAx>
      <c:valAx>
        <c:axId val="122981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98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[Assessing Agencies Workload.xlsx]Sheet5!PivotTable8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aseline="0" dirty="0"/>
              <a:t>2019 Monthly Averages</a:t>
            </a:r>
          </a:p>
        </c:rich>
      </c:tx>
      <c:layout>
        <c:manualLayout>
          <c:xMode val="edge"/>
          <c:yMode val="edge"/>
          <c:x val="0.29942782589256461"/>
          <c:y val="1.817543939993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"/>
          <c:y val="0.23210581425898541"/>
          <c:w val="0.96804647785039943"/>
          <c:h val="0.72778781756789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Sheet5!$A$6</c:f>
              <c:strCache>
                <c:ptCount val="1"/>
                <c:pt idx="0">
                  <c:v>Inflow to PL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Sheet5!$A$7</c:f>
              <c:numCache>
                <c:formatCode>General</c:formatCode>
                <c:ptCount val="1"/>
                <c:pt idx="0">
                  <c:v>68.916666666666671</c:v>
                </c:pt>
              </c:numCache>
            </c:numRef>
          </c:val>
        </c:ser>
        <c:ser>
          <c:idx val="1"/>
          <c:order val="1"/>
          <c:tx>
            <c:strRef>
              <c:f>Sheet5!$B$6</c:f>
              <c:strCache>
                <c:ptCount val="1"/>
                <c:pt idx="0">
                  <c:v>Average Vacancies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Sheet5!$B$7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Sheet5!$C$6</c:f>
              <c:strCache>
                <c:ptCount val="1"/>
                <c:pt idx="0">
                  <c:v>Canceled: Self-Resolved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Sheet5!$C$7</c:f>
              <c:numCache>
                <c:formatCode>General</c:formatCode>
                <c:ptCount val="1"/>
                <c:pt idx="0">
                  <c:v>33.083333333333336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2978896"/>
        <c:axId val="122984384"/>
      </c:barChart>
      <c:catAx>
        <c:axId val="12297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84384"/>
        <c:crosses val="autoZero"/>
        <c:auto val="1"/>
        <c:lblAlgn val="ctr"/>
        <c:lblOffset val="100"/>
        <c:noMultiLvlLbl val="0"/>
      </c:catAx>
      <c:valAx>
        <c:axId val="122984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97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0.1549</cdr:x>
      <cdr:y>0.36568</cdr:y>
    </cdr:from>
    <cdr:to>
      <cdr:x>0.70806</cdr:x>
      <cdr:y>0.62835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8219" y="1410671"/>
          <a:ext cx="2529016" cy="1013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56 CH households remaining!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Down from an all-time high of 306 back in June of 2018</a:t>
            </a:r>
            <a:endParaRPr/>
          </a:p>
        </p:txBody>
      </p:sp>
      <p:sp>
        <p:nvSpPr>
          <p:cNvPr id="168" name="Google Shape;16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Hovering around 5 CH families!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THANK YOU to providers for working with this population</a:t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THANK YOU to assessors for doing the work of maintaining our list!</a:t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9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9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4" name="Google Shape;114;p40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4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0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0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4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1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1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4" name="Google Shape;124;p4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1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2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1" name="Google Shape;131;p42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2" name="Google Shape;132;p4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4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1" name="Google Shape;141;p43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2" name="Google Shape;142;p4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4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9" name="Google Shape;149;p4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5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5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56" name="Google Shape;156;p4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34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34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2000"/>
              <a:buFont typeface="Century Gothic"/>
              <a:buNone/>
              <a:defRPr b="0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7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38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3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8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C4DCE3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9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9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29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29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29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9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9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9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9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9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9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9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9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29"/>
          <p:cNvGrpSpPr/>
          <p:nvPr/>
        </p:nvGrpSpPr>
        <p:grpSpPr>
          <a:xfrm>
            <a:off x="27222" y="157"/>
            <a:ext cx="2356674" cy="6853096"/>
            <a:chOff x="6627813" y="195610"/>
            <a:chExt cx="1952625" cy="5678141"/>
          </a:xfrm>
        </p:grpSpPr>
        <p:sp>
          <p:nvSpPr>
            <p:cNvPr id="20" name="Google Shape;20;p29"/>
            <p:cNvSpPr/>
            <p:nvPr/>
          </p:nvSpPr>
          <p:spPr>
            <a:xfrm>
              <a:off x="6627813" y="195610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9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9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9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9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9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9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29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400"/>
              <a:buFont typeface="Century Gothic"/>
              <a:buNone/>
            </a:pPr>
            <a:r>
              <a:rPr lang="en-US"/>
              <a:t>Dynamic Prioritization &amp; Rapid Resolution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March 23</a:t>
            </a:r>
            <a:r>
              <a:rPr baseline="30000" lang="en-US"/>
              <a:t>rd</a:t>
            </a:r>
            <a:r>
              <a:rPr lang="en-US"/>
              <a:t>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36" name="Google Shape;236;p1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" y="0"/>
            <a:ext cx="12190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43" name="Google Shape;243;p1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27"/>
            <a:ext cx="12192000" cy="682514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/>
          <p:nvPr/>
        </p:nvSpPr>
        <p:spPr>
          <a:xfrm>
            <a:off x="2702011" y="4860324"/>
            <a:ext cx="329513" cy="31303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B050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2520778" y="2636108"/>
            <a:ext cx="411892" cy="35422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170BFD"/>
          </a:solidFill>
          <a:ln cap="rnd" cmpd="sng" w="1587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2545491" y="4122464"/>
            <a:ext cx="411892" cy="35422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170BFD"/>
          </a:solidFill>
          <a:ln cap="rnd" cmpd="sng" w="1587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53" name="Google Shape;253;p1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091"/>
            <a:ext cx="12192000" cy="6834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/>
          <p:nvPr/>
        </p:nvSpPr>
        <p:spPr>
          <a:xfrm>
            <a:off x="6977449" y="3583460"/>
            <a:ext cx="320158" cy="27184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B050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994"/>
            <a:ext cx="12192000" cy="683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68" name="Google Shape;268;p1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536"/>
            <a:ext cx="12192000" cy="681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75" name="Google Shape;275;p1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76" name="Google Shape;2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57"/>
            <a:ext cx="12192000" cy="680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82" name="Google Shape;282;p1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83" name="Google Shape;2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4" y="0"/>
            <a:ext cx="12134032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7"/>
          <p:cNvCxnSpPr/>
          <p:nvPr/>
        </p:nvCxnSpPr>
        <p:spPr>
          <a:xfrm>
            <a:off x="6013622" y="4827373"/>
            <a:ext cx="4324864" cy="0"/>
          </a:xfrm>
          <a:prstGeom prst="straightConnector1">
            <a:avLst/>
          </a:prstGeom>
          <a:noFill/>
          <a:ln cap="flat" cmpd="sng" w="28575">
            <a:solidFill>
              <a:srgbClr val="B025D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17"/>
          <p:cNvCxnSpPr/>
          <p:nvPr/>
        </p:nvCxnSpPr>
        <p:spPr>
          <a:xfrm flipH="1" rot="10800000">
            <a:off x="1746422" y="3352800"/>
            <a:ext cx="6310183" cy="8238"/>
          </a:xfrm>
          <a:prstGeom prst="straightConnector1">
            <a:avLst/>
          </a:prstGeom>
          <a:noFill/>
          <a:ln cap="flat" cmpd="sng" w="38100">
            <a:solidFill>
              <a:srgbClr val="B025D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240"/>
              <a:buFont typeface="Century Gothic"/>
              <a:buNone/>
            </a:pPr>
            <a:r>
              <a:rPr lang="en-US" sz="3240"/>
              <a:t>Quarterly Averages 2019</a:t>
            </a:r>
            <a:br>
              <a:rPr lang="en-US" sz="3240"/>
            </a:br>
            <a:br>
              <a:rPr lang="en-US" sz="3240"/>
            </a:br>
            <a:r>
              <a:rPr lang="en-US" sz="1620"/>
              <a:t>Of the households entering each quarter…</a:t>
            </a:r>
            <a:endParaRPr sz="3240"/>
          </a:p>
        </p:txBody>
      </p:sp>
      <p:sp>
        <p:nvSpPr>
          <p:cNvPr id="291" name="Google Shape;291;p19"/>
          <p:cNvSpPr txBox="1"/>
          <p:nvPr/>
        </p:nvSpPr>
        <p:spPr>
          <a:xfrm>
            <a:off x="2344616" y="4728308"/>
            <a:ext cx="91599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 txBox="1"/>
          <p:nvPr>
            <p:ph idx="1" type="body"/>
          </p:nvPr>
        </p:nvSpPr>
        <p:spPr>
          <a:xfrm>
            <a:off x="2589212" y="2133599"/>
            <a:ext cx="8915400" cy="472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93" name="Google Shape;293;p19"/>
          <p:cNvGraphicFramePr/>
          <p:nvPr/>
        </p:nvGraphicFramePr>
        <p:xfrm>
          <a:off x="3911837" y="22936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{94811AC0-7AB4-45F9-B7BB-E710A812AF37}</a:tableStyleId>
              </a:tblPr>
              <a:tblGrid>
                <a:gridCol w="1375750"/>
                <a:gridCol w="1375750"/>
                <a:gridCol w="13757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Entering during period</a:t>
                      </a:r>
                      <a:endParaRPr sz="1400" u="none" cap="none" strike="noStrike"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Exits to TH or PH</a:t>
                      </a:r>
                      <a:r>
                        <a:rPr b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enrollment</a:t>
                      </a:r>
                      <a:endParaRPr sz="1400" u="none" cap="none" strike="noStrike"/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Singles</a:t>
                      </a:r>
                      <a:endParaRPr sz="1400" u="none" cap="none" strike="noStrike"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198.75</a:t>
                      </a:r>
                      <a:endParaRPr sz="1400" u="none" cap="none" strike="noStrike"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400" u="none" cap="none" strike="noStrike"/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Families</a:t>
                      </a:r>
                      <a:endParaRPr sz="1400" u="none" cap="none" strike="noStrike"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71.5</a:t>
                      </a:r>
                      <a:endParaRPr sz="1400" u="none" cap="none" strike="noStrike"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400" u="none" cap="none" strike="noStrike"/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Youth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82.5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42.5</a:t>
                      </a:r>
                      <a:endParaRPr sz="1400" u="none" cap="none" strike="noStrike"/>
                    </a:p>
                  </a:txBody>
                  <a:tcPr marT="9525" marB="0" marR="9525" marL="9525" anchor="b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HHs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145.25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New CES Procedure</a:t>
            </a:r>
            <a:endParaRPr/>
          </a:p>
        </p:txBody>
      </p:sp>
      <p:sp>
        <p:nvSpPr>
          <p:cNvPr id="299" name="Google Shape;299;p2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Step 1: Complete (In HMIS!) with everyone who is </a:t>
            </a:r>
            <a:r>
              <a:rPr lang="en-US" u="sng">
                <a:solidFill>
                  <a:srgbClr val="000000"/>
                </a:solidFill>
              </a:rPr>
              <a:t>HUD homeless or LTH </a:t>
            </a:r>
            <a:r>
              <a:rPr lang="en-US" sz="1400" u="sng">
                <a:solidFill>
                  <a:srgbClr val="000000"/>
                </a:solidFill>
              </a:rPr>
              <a:t>(or MN Youth Homeless)</a:t>
            </a:r>
            <a:endParaRPr u="sng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Includes Problem-Solving, Rapid-Resolution attempts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IF Rapid Resolution fails, a Step 2 </a:t>
            </a:r>
            <a:r>
              <a:rPr i="1" lang="en-US"/>
              <a:t>may </a:t>
            </a:r>
            <a:r>
              <a:rPr lang="en-US"/>
              <a:t>be completed with anyone who is currently HUD homeless, OR is currently LTH AND has been HUD homeless in the last 90 days.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*HUD homelessness = outside, in Emergency Shelter, or fleeing/attempting to flee DV/sexual exploitation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Diversion/Problem-Solving/Rapid Resolution</a:t>
            </a:r>
            <a:endParaRPr/>
          </a:p>
        </p:txBody>
      </p:sp>
      <p:sp>
        <p:nvSpPr>
          <p:cNvPr id="305" name="Google Shape;305;p2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These are all the same thing – so what is it?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strategy to assist households in resolving their immediate housing crisis by accessing alternatives.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Occurs at the point households are presenting as homeless – either at shelter or CES Access Point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Occurs BEFORE a Step 2 is completed.</a:t>
            </a:r>
            <a:endParaRPr/>
          </a:p>
          <a:p>
            <a:pPr indent="-3302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lang="en-US"/>
              <a:t>Understanding that a Step 2 will not resolve their housing crisis immediately anyway, doing this exploration with them IS a service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Most Assessors are doing some version of this already – may just need to change the timing. 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Our Progress</a:t>
            </a:r>
            <a:endParaRPr/>
          </a:p>
        </p:txBody>
      </p:sp>
      <p:pic>
        <p:nvPicPr>
          <p:cNvPr id="171" name="Google Shape;1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7350" y="2057413"/>
            <a:ext cx="7156301" cy="42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9100" y="2705963"/>
            <a:ext cx="6667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2350" y="4316175"/>
            <a:ext cx="6667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87475" y="4687650"/>
            <a:ext cx="157162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What is Rapid Resolution?</a:t>
            </a:r>
            <a:endParaRPr/>
          </a:p>
        </p:txBody>
      </p:sp>
      <p:sp>
        <p:nvSpPr>
          <p:cNvPr id="311" name="Google Shape;311;p2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service to help households avoid a list to nowhere and find safe alternatives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NOT a denial or barrier to CE. </a:t>
            </a:r>
            <a:r>
              <a:rPr lang="en-US" sz="1600"/>
              <a:t>It is PART of CE - where it starts.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It expands options</a:t>
            </a:r>
            <a:endParaRPr sz="1800"/>
          </a:p>
          <a:p>
            <a:pPr indent="0" lvl="0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What is Rapid Resolution?</a:t>
            </a:r>
            <a:endParaRPr/>
          </a:p>
        </p:txBody>
      </p:sp>
      <p:sp>
        <p:nvSpPr>
          <p:cNvPr id="317" name="Google Shape;317;p2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Problem-solving conversation where a household can identify, through guided strength exploration, a safe and appropriate alternative to a list to nowhere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Light touch intervention, where services are brief and geared to connect households to resources in the community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What is Rapid Resolution?</a:t>
            </a:r>
            <a:endParaRPr/>
          </a:p>
        </p:txBody>
      </p:sp>
      <p:sp>
        <p:nvSpPr>
          <p:cNvPr id="323" name="Google Shape;323;p24"/>
          <p:cNvSpPr txBox="1"/>
          <p:nvPr>
            <p:ph idx="1" type="body"/>
          </p:nvPr>
        </p:nvSpPr>
        <p:spPr>
          <a:xfrm>
            <a:off x="2589200" y="2133600"/>
            <a:ext cx="8915400" cy="45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Services can include: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Creative problem-solving conversations to identify solutions to housing situation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Connections to family and natural supports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Strength based, short-term case management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Conflict resolution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Housing search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Landlord/tenant mediation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Connection to other resources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Financial assistance (financial assistance often times is not necessary to successfully divert)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Connection to more appropriate service system (i.e. healthcare, nursing facilities)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Rapid Resolution is NOT…</a:t>
            </a:r>
            <a:endParaRPr/>
          </a:p>
        </p:txBody>
      </p:sp>
      <p:sp>
        <p:nvSpPr>
          <p:cNvPr id="329" name="Google Shape;329;p2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Way to Turn Away From CES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Instead, providing a chance to avoid further systems trauma and find safe, appropriate alternatives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Long-term case management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Strategy to maintain clients in an unsafe situation 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Why do Rapid Resolution?</a:t>
            </a:r>
            <a:endParaRPr/>
          </a:p>
        </p:txBody>
      </p:sp>
      <p:sp>
        <p:nvSpPr>
          <p:cNvPr id="335" name="Google Shape;335;p2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Reduces new entries into homelessness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Keeps Priority Pool dynamic and accurate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Reduces demand for limited shelter beds and Supportive Housing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Improves system performance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Targets more intensive interventions and resources for those with higher barriers and no alternatives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Reminder - New Proposed CES Procedure</a:t>
            </a:r>
            <a:endParaRPr/>
          </a:p>
        </p:txBody>
      </p:sp>
      <p:sp>
        <p:nvSpPr>
          <p:cNvPr id="341" name="Google Shape;341;p2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Step 1: Complete (In HMIS!) with everyone who is </a:t>
            </a:r>
            <a:r>
              <a:rPr lang="en-US" u="sng">
                <a:solidFill>
                  <a:schemeClr val="dk1"/>
                </a:solidFill>
              </a:rPr>
              <a:t>HUD homeless or LTH </a:t>
            </a:r>
            <a:r>
              <a:rPr lang="en-US" sz="1400" u="sng">
                <a:solidFill>
                  <a:schemeClr val="dk1"/>
                </a:solidFill>
              </a:rPr>
              <a:t>(or MN Youth Homeless)</a:t>
            </a:r>
            <a:endParaRPr u="sng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Includes Problem-Solving, Rapid-Resolution attempts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IF Rapid Resolution fails, a Step 2 </a:t>
            </a:r>
            <a:r>
              <a:rPr i="1" lang="en-US"/>
              <a:t>may </a:t>
            </a:r>
            <a:r>
              <a:rPr lang="en-US"/>
              <a:t>be completed with anyone who is </a:t>
            </a:r>
            <a:r>
              <a:rPr lang="en-US" u="sng"/>
              <a:t>currently HUD homeless, OR is currently LTH AND has been HUD homeless in the last 90 days</a:t>
            </a:r>
            <a:r>
              <a:rPr lang="en-US"/>
              <a:t>.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*HUD homelessness = outside, in Emergency Shelter, or fleeing/attempting to flee DV/sexual exploitation</a:t>
            </a:r>
            <a:endParaRPr>
              <a:solidFill>
                <a:srgbClr val="000000"/>
              </a:solidFill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Our Progress</a:t>
            </a:r>
            <a:endParaRPr/>
          </a:p>
        </p:txBody>
      </p:sp>
      <p:sp>
        <p:nvSpPr>
          <p:cNvPr id="180" name="Google Shape;180;p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025" y="1623950"/>
            <a:ext cx="7836674" cy="45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1525" y="2323863"/>
            <a:ext cx="666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Our Progress</a:t>
            </a:r>
            <a:endParaRPr/>
          </a:p>
        </p:txBody>
      </p:sp>
      <p:sp>
        <p:nvSpPr>
          <p:cNvPr id="188" name="Google Shape;188;p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89" name="Google Shape;189;p5"/>
          <p:cNvGraphicFramePr/>
          <p:nvPr/>
        </p:nvGraphicFramePr>
        <p:xfrm>
          <a:off x="1511643" y="2082172"/>
          <a:ext cx="4572000" cy="3829050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90" name="Google Shape;190;p5"/>
          <p:cNvGraphicFramePr/>
          <p:nvPr/>
        </p:nvGraphicFramePr>
        <p:xfrm>
          <a:off x="6508127" y="2082172"/>
          <a:ext cx="4572000" cy="385762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91" name="Google Shape;191;p5"/>
          <p:cNvSpPr txBox="1"/>
          <p:nvPr/>
        </p:nvSpPr>
        <p:spPr>
          <a:xfrm>
            <a:off x="7249297" y="3599935"/>
            <a:ext cx="28585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Effects of list clean-up efforts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Next Challenge</a:t>
            </a:r>
            <a:endParaRPr/>
          </a:p>
        </p:txBody>
      </p:sp>
      <p:graphicFrame>
        <p:nvGraphicFramePr>
          <p:cNvPr id="197" name="Google Shape;197;p6"/>
          <p:cNvGraphicFramePr/>
          <p:nvPr/>
        </p:nvGraphicFramePr>
        <p:xfrm>
          <a:off x="2207741" y="2051222"/>
          <a:ext cx="8926170" cy="4407243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Next Challenge</a:t>
            </a:r>
            <a:endParaRPr/>
          </a:p>
        </p:txBody>
      </p:sp>
      <p:sp>
        <p:nvSpPr>
          <p:cNvPr id="203" name="Google Shape;203;p7"/>
          <p:cNvSpPr txBox="1"/>
          <p:nvPr>
            <p:ph idx="2" type="body"/>
          </p:nvPr>
        </p:nvSpPr>
        <p:spPr>
          <a:xfrm>
            <a:off x="7190750" y="1489175"/>
            <a:ext cx="46737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Constant chase (Hamster wheel)</a:t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This is why list clean-up is never-ending!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Capacity to house approx. 50% of the people we are adding to the list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Service Opportunities</a:t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Improve service delivery to the other 50%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Find other options besides adding to a list to nowhere.</a:t>
            </a:r>
            <a:endParaRPr/>
          </a:p>
        </p:txBody>
      </p:sp>
      <p:graphicFrame>
        <p:nvGraphicFramePr>
          <p:cNvPr id="204" name="Google Shape;204;p7"/>
          <p:cNvGraphicFramePr/>
          <p:nvPr/>
        </p:nvGraphicFramePr>
        <p:xfrm>
          <a:off x="1713471" y="1905001"/>
          <a:ext cx="5188980" cy="4891216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en-US"/>
              <a:t>Dynamic Prioritization</a:t>
            </a:r>
            <a:endParaRPr/>
          </a:p>
        </p:txBody>
      </p:sp>
      <p:sp>
        <p:nvSpPr>
          <p:cNvPr id="210" name="Google Shape;210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 the Spring of 2018, HUD introduced Dynamic Prioritization as a best practice for Coordinated Entry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have implemented parts of it over the past two years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Need to re-focus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16" name="Google Shape;216;p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17" name="Google Shape;2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814"/>
            <a:ext cx="12192000" cy="682718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/>
          <p:cNvSpPr/>
          <p:nvPr/>
        </p:nvSpPr>
        <p:spPr>
          <a:xfrm>
            <a:off x="10635048" y="2281882"/>
            <a:ext cx="647142" cy="650789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6"/>
          </a:solidFill>
          <a:ln cap="rnd" cmpd="sng" w="15875">
            <a:solidFill>
              <a:srgbClr val="A92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5824152" y="3488802"/>
            <a:ext cx="724930" cy="518984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6"/>
          </a:solidFill>
          <a:ln cap="rnd" cmpd="sng" w="15875">
            <a:solidFill>
              <a:srgbClr val="A92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25" name="Google Shape;225;p1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180"/>
            <a:ext cx="12192000" cy="683982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/>
          <p:nvPr/>
        </p:nvSpPr>
        <p:spPr>
          <a:xfrm>
            <a:off x="7306962" y="2232454"/>
            <a:ext cx="675503" cy="49351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6"/>
          </a:solidFill>
          <a:ln cap="rnd" cmpd="sng" w="15875">
            <a:solidFill>
              <a:srgbClr val="A92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7982465" y="2239934"/>
            <a:ext cx="675503" cy="49351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6"/>
          </a:solidFill>
          <a:ln cap="rnd" cmpd="sng" w="15875">
            <a:solidFill>
              <a:srgbClr val="A92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8657968" y="2247414"/>
            <a:ext cx="675503" cy="49351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6"/>
          </a:solidFill>
          <a:ln cap="rnd" cmpd="sng" w="15875">
            <a:solidFill>
              <a:srgbClr val="A92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11022227" y="3352800"/>
            <a:ext cx="840259" cy="568411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6"/>
          </a:solidFill>
          <a:ln cap="rnd" cmpd="sng" w="15875">
            <a:solidFill>
              <a:srgbClr val="A925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2020-01-28T21:42:08Z</dcterms:created>
  <dc:creator>Liz Moen</dc:creator>
</cp:coreProperties>
</file>