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sldIdLst>
    <p:sldId id="256" r:id="rId5"/>
    <p:sldId id="261" r:id="rId6"/>
    <p:sldId id="260" r:id="rId7"/>
    <p:sldId id="280" r:id="rId8"/>
    <p:sldId id="276" r:id="rId9"/>
    <p:sldId id="277" r:id="rId10"/>
    <p:sldId id="278" r:id="rId11"/>
    <p:sldId id="279" r:id="rId12"/>
    <p:sldId id="28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CB3942-BACE-4925-9BC5-8D9F7F8D60EB}" v="15" dt="2023-06-06T16:25:52.9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718"/>
  </p:normalViewPr>
  <p:slideViewPr>
    <p:cSldViewPr snapToGrid="0">
      <p:cViewPr varScale="1">
        <p:scale>
          <a:sx n="62" d="100"/>
          <a:sy n="62" d="100"/>
        </p:scale>
        <p:origin x="72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z Moen" userId="11168724-aa3a-49bd-9bfe-123740792b83" providerId="ADAL" clId="{B3CB3942-BACE-4925-9BC5-8D9F7F8D60EB}"/>
    <pc:docChg chg="undo custSel addSld delSld modSld sldOrd">
      <pc:chgData name="Liz Moen" userId="11168724-aa3a-49bd-9bfe-123740792b83" providerId="ADAL" clId="{B3CB3942-BACE-4925-9BC5-8D9F7F8D60EB}" dt="2023-06-06T16:33:37.136" v="977" actId="478"/>
      <pc:docMkLst>
        <pc:docMk/>
      </pc:docMkLst>
      <pc:sldChg chg="del">
        <pc:chgData name="Liz Moen" userId="11168724-aa3a-49bd-9bfe-123740792b83" providerId="ADAL" clId="{B3CB3942-BACE-4925-9BC5-8D9F7F8D60EB}" dt="2023-06-06T16:15:02.673" v="0" actId="47"/>
        <pc:sldMkLst>
          <pc:docMk/>
          <pc:sldMk cId="1325608595" sldId="257"/>
        </pc:sldMkLst>
      </pc:sldChg>
      <pc:sldChg chg="del">
        <pc:chgData name="Liz Moen" userId="11168724-aa3a-49bd-9bfe-123740792b83" providerId="ADAL" clId="{B3CB3942-BACE-4925-9BC5-8D9F7F8D60EB}" dt="2023-06-06T16:15:04.378" v="1" actId="47"/>
        <pc:sldMkLst>
          <pc:docMk/>
          <pc:sldMk cId="1639799154" sldId="258"/>
        </pc:sldMkLst>
      </pc:sldChg>
      <pc:sldChg chg="del">
        <pc:chgData name="Liz Moen" userId="11168724-aa3a-49bd-9bfe-123740792b83" providerId="ADAL" clId="{B3CB3942-BACE-4925-9BC5-8D9F7F8D60EB}" dt="2023-06-06T16:15:05.725" v="2" actId="47"/>
        <pc:sldMkLst>
          <pc:docMk/>
          <pc:sldMk cId="3446797337" sldId="259"/>
        </pc:sldMkLst>
      </pc:sldChg>
      <pc:sldChg chg="delSp modSp mod ord">
        <pc:chgData name="Liz Moen" userId="11168724-aa3a-49bd-9bfe-123740792b83" providerId="ADAL" clId="{B3CB3942-BACE-4925-9BC5-8D9F7F8D60EB}" dt="2023-06-06T16:27:18.379" v="404" actId="207"/>
        <pc:sldMkLst>
          <pc:docMk/>
          <pc:sldMk cId="4212917468" sldId="260"/>
        </pc:sldMkLst>
        <pc:spChg chg="del">
          <ac:chgData name="Liz Moen" userId="11168724-aa3a-49bd-9bfe-123740792b83" providerId="ADAL" clId="{B3CB3942-BACE-4925-9BC5-8D9F7F8D60EB}" dt="2023-06-06T16:26:35.874" v="400" actId="478"/>
          <ac:spMkLst>
            <pc:docMk/>
            <pc:sldMk cId="4212917468" sldId="260"/>
            <ac:spMk id="5" creationId="{0A79A912-225F-BE40-9F3E-0255524448CD}"/>
          </ac:spMkLst>
        </pc:spChg>
        <pc:graphicFrameChg chg="modGraphic">
          <ac:chgData name="Liz Moen" userId="11168724-aa3a-49bd-9bfe-123740792b83" providerId="ADAL" clId="{B3CB3942-BACE-4925-9BC5-8D9F7F8D60EB}" dt="2023-06-06T16:27:18.379" v="404" actId="207"/>
          <ac:graphicFrameMkLst>
            <pc:docMk/>
            <pc:sldMk cId="4212917468" sldId="260"/>
            <ac:graphicFrameMk id="10" creationId="{5A14ADD3-D354-DBAE-BBDC-A6703FA34132}"/>
          </ac:graphicFrameMkLst>
        </pc:graphicFrameChg>
      </pc:sldChg>
      <pc:sldChg chg="del">
        <pc:chgData name="Liz Moen" userId="11168724-aa3a-49bd-9bfe-123740792b83" providerId="ADAL" clId="{B3CB3942-BACE-4925-9BC5-8D9F7F8D60EB}" dt="2023-06-06T16:15:21.894" v="3" actId="47"/>
        <pc:sldMkLst>
          <pc:docMk/>
          <pc:sldMk cId="926184573" sldId="275"/>
        </pc:sldMkLst>
      </pc:sldChg>
      <pc:sldChg chg="delSp modSp mod">
        <pc:chgData name="Liz Moen" userId="11168724-aa3a-49bd-9bfe-123740792b83" providerId="ADAL" clId="{B3CB3942-BACE-4925-9BC5-8D9F7F8D60EB}" dt="2023-06-06T16:26:44.004" v="401" actId="478"/>
        <pc:sldMkLst>
          <pc:docMk/>
          <pc:sldMk cId="2811298173" sldId="276"/>
        </pc:sldMkLst>
        <pc:spChg chg="del">
          <ac:chgData name="Liz Moen" userId="11168724-aa3a-49bd-9bfe-123740792b83" providerId="ADAL" clId="{B3CB3942-BACE-4925-9BC5-8D9F7F8D60EB}" dt="2023-06-06T16:26:44.004" v="401" actId="478"/>
          <ac:spMkLst>
            <pc:docMk/>
            <pc:sldMk cId="2811298173" sldId="276"/>
            <ac:spMk id="5" creationId="{95424EE7-BE42-771B-4CB6-ECE280EFA11F}"/>
          </ac:spMkLst>
        </pc:spChg>
        <pc:graphicFrameChg chg="mod">
          <ac:chgData name="Liz Moen" userId="11168724-aa3a-49bd-9bfe-123740792b83" providerId="ADAL" clId="{B3CB3942-BACE-4925-9BC5-8D9F7F8D60EB}" dt="2023-06-06T16:25:52.947" v="395"/>
          <ac:graphicFrameMkLst>
            <pc:docMk/>
            <pc:sldMk cId="2811298173" sldId="276"/>
            <ac:graphicFrameMk id="17" creationId="{952504F1-AC36-0F1A-B019-4D9625B04BA6}"/>
          </ac:graphicFrameMkLst>
        </pc:graphicFrameChg>
      </pc:sldChg>
      <pc:sldChg chg="delSp mod">
        <pc:chgData name="Liz Moen" userId="11168724-aa3a-49bd-9bfe-123740792b83" providerId="ADAL" clId="{B3CB3942-BACE-4925-9BC5-8D9F7F8D60EB}" dt="2023-06-06T16:26:50.535" v="402" actId="478"/>
        <pc:sldMkLst>
          <pc:docMk/>
          <pc:sldMk cId="3159572774" sldId="277"/>
        </pc:sldMkLst>
        <pc:spChg chg="del">
          <ac:chgData name="Liz Moen" userId="11168724-aa3a-49bd-9bfe-123740792b83" providerId="ADAL" clId="{B3CB3942-BACE-4925-9BC5-8D9F7F8D60EB}" dt="2023-06-06T16:26:50.535" v="402" actId="478"/>
          <ac:spMkLst>
            <pc:docMk/>
            <pc:sldMk cId="3159572774" sldId="277"/>
            <ac:spMk id="5" creationId="{EE24238A-BAD8-0A69-915B-207B1FFD1995}"/>
          </ac:spMkLst>
        </pc:spChg>
      </pc:sldChg>
      <pc:sldChg chg="addSp modSp mod">
        <pc:chgData name="Liz Moen" userId="11168724-aa3a-49bd-9bfe-123740792b83" providerId="ADAL" clId="{B3CB3942-BACE-4925-9BC5-8D9F7F8D60EB}" dt="2023-06-06T16:22:44.453" v="385" actId="1076"/>
        <pc:sldMkLst>
          <pc:docMk/>
          <pc:sldMk cId="2879079702" sldId="278"/>
        </pc:sldMkLst>
        <pc:spChg chg="add mod">
          <ac:chgData name="Liz Moen" userId="11168724-aa3a-49bd-9bfe-123740792b83" providerId="ADAL" clId="{B3CB3942-BACE-4925-9BC5-8D9F7F8D60EB}" dt="2023-06-06T16:22:44.453" v="385" actId="1076"/>
          <ac:spMkLst>
            <pc:docMk/>
            <pc:sldMk cId="2879079702" sldId="278"/>
            <ac:spMk id="3" creationId="{97DBA4B4-1151-3E55-AF6D-B31F7C1CCA77}"/>
          </ac:spMkLst>
        </pc:spChg>
        <pc:graphicFrameChg chg="mod modGraphic">
          <ac:chgData name="Liz Moen" userId="11168724-aa3a-49bd-9bfe-123740792b83" providerId="ADAL" clId="{B3CB3942-BACE-4925-9BC5-8D9F7F8D60EB}" dt="2023-06-06T16:19:06.505" v="56" actId="1076"/>
          <ac:graphicFrameMkLst>
            <pc:docMk/>
            <pc:sldMk cId="2879079702" sldId="278"/>
            <ac:graphicFrameMk id="9" creationId="{3C2C39A3-32CE-F5FE-175D-23C60941B2F7}"/>
          </ac:graphicFrameMkLst>
        </pc:graphicFrameChg>
      </pc:sldChg>
      <pc:sldChg chg="delSp modSp new mod">
        <pc:chgData name="Liz Moen" userId="11168724-aa3a-49bd-9bfe-123740792b83" providerId="ADAL" clId="{B3CB3942-BACE-4925-9BC5-8D9F7F8D60EB}" dt="2023-06-06T16:29:21.887" v="604" actId="20577"/>
        <pc:sldMkLst>
          <pc:docMk/>
          <pc:sldMk cId="254555642" sldId="280"/>
        </pc:sldMkLst>
        <pc:spChg chg="mod">
          <ac:chgData name="Liz Moen" userId="11168724-aa3a-49bd-9bfe-123740792b83" providerId="ADAL" clId="{B3CB3942-BACE-4925-9BC5-8D9F7F8D60EB}" dt="2023-06-06T16:28:09.813" v="406"/>
          <ac:spMkLst>
            <pc:docMk/>
            <pc:sldMk cId="254555642" sldId="280"/>
            <ac:spMk id="2" creationId="{4C80EC8C-D4E3-E687-00A3-1A0D0ACEE8ED}"/>
          </ac:spMkLst>
        </pc:spChg>
        <pc:spChg chg="mod">
          <ac:chgData name="Liz Moen" userId="11168724-aa3a-49bd-9bfe-123740792b83" providerId="ADAL" clId="{B3CB3942-BACE-4925-9BC5-8D9F7F8D60EB}" dt="2023-06-06T16:29:21.887" v="604" actId="20577"/>
          <ac:spMkLst>
            <pc:docMk/>
            <pc:sldMk cId="254555642" sldId="280"/>
            <ac:spMk id="3" creationId="{7283F255-BF2F-B7E6-CEFE-2E172B2711D2}"/>
          </ac:spMkLst>
        </pc:spChg>
        <pc:spChg chg="del">
          <ac:chgData name="Liz Moen" userId="11168724-aa3a-49bd-9bfe-123740792b83" providerId="ADAL" clId="{B3CB3942-BACE-4925-9BC5-8D9F7F8D60EB}" dt="2023-06-06T16:29:18.807" v="602" actId="478"/>
          <ac:spMkLst>
            <pc:docMk/>
            <pc:sldMk cId="254555642" sldId="280"/>
            <ac:spMk id="5" creationId="{73DD7371-11DC-B514-73E9-C3F00FE0D61A}"/>
          </ac:spMkLst>
        </pc:spChg>
      </pc:sldChg>
      <pc:sldChg chg="delSp modSp new mod">
        <pc:chgData name="Liz Moen" userId="11168724-aa3a-49bd-9bfe-123740792b83" providerId="ADAL" clId="{B3CB3942-BACE-4925-9BC5-8D9F7F8D60EB}" dt="2023-06-06T16:33:37.136" v="977" actId="478"/>
        <pc:sldMkLst>
          <pc:docMk/>
          <pc:sldMk cId="3449603802" sldId="281"/>
        </pc:sldMkLst>
        <pc:spChg chg="mod">
          <ac:chgData name="Liz Moen" userId="11168724-aa3a-49bd-9bfe-123740792b83" providerId="ADAL" clId="{B3CB3942-BACE-4925-9BC5-8D9F7F8D60EB}" dt="2023-06-06T16:30:06.787" v="612" actId="20577"/>
          <ac:spMkLst>
            <pc:docMk/>
            <pc:sldMk cId="3449603802" sldId="281"/>
            <ac:spMk id="2" creationId="{A4366DB0-979C-BE56-90FA-3C1883674F04}"/>
          </ac:spMkLst>
        </pc:spChg>
        <pc:spChg chg="mod">
          <ac:chgData name="Liz Moen" userId="11168724-aa3a-49bd-9bfe-123740792b83" providerId="ADAL" clId="{B3CB3942-BACE-4925-9BC5-8D9F7F8D60EB}" dt="2023-06-06T16:33:33.026" v="976" actId="20577"/>
          <ac:spMkLst>
            <pc:docMk/>
            <pc:sldMk cId="3449603802" sldId="281"/>
            <ac:spMk id="3" creationId="{32C86610-57DE-8F12-8072-FBFA32456078}"/>
          </ac:spMkLst>
        </pc:spChg>
        <pc:spChg chg="del">
          <ac:chgData name="Liz Moen" userId="11168724-aa3a-49bd-9bfe-123740792b83" providerId="ADAL" clId="{B3CB3942-BACE-4925-9BC5-8D9F7F8D60EB}" dt="2023-06-06T16:33:37.136" v="977" actId="478"/>
          <ac:spMkLst>
            <pc:docMk/>
            <pc:sldMk cId="3449603802" sldId="281"/>
            <ac:spMk id="5" creationId="{06460CD0-CB2D-49D1-E5F7-71996D326BE2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meshmn2018.sharepoint.com/sites/SMAC.CES/Shared%20Documents/CES%20Committee/6.1.23%20CE%20Referrals%20Dat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meshmn2018.sharepoint.com/sites/SMAC.CES/Shared%20Documents/CES%20Committee/6.1.23%20CE%20Referrals%20Dat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meshmn2018.sharepoint.com/sites/SMAC.CES/Shared%20Documents/CES%20Committee/6.1.23%20CE%20Referrals%20Dat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meshmn2018.sharepoint.com/sites/SMAC.CES/Shared%20Documents/CES%20Committee/6.1.23%20CE%20Referrals%20Data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meshmn2018.sharepoint.com/sites/SMAC.CES/Shared%20Documents/CES%20Committee/6.1.23%20CE%20Referrals%20Dat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meshmn2018.sharepoint.com/sites/SMAC.CES/Shared%20Documents/CES%20Committee/6.1.23%20CE%20Referrals%20Data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enorite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Q2</c:v>
                </c:pt>
                <c:pt idx="1">
                  <c:v>Q1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2.5</c:v>
                </c:pt>
                <c:pt idx="1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55-423E-948E-3543A421E78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enorite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Q2</c:v>
                </c:pt>
                <c:pt idx="1">
                  <c:v>Q1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4.4000000000000004</c:v>
                </c:pt>
                <c:pt idx="1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55-423E-948E-3543A421E78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enorite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Q2</c:v>
                </c:pt>
                <c:pt idx="1">
                  <c:v>Q1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A55-423E-948E-3543A421E78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11705064"/>
        <c:axId val="1111706704"/>
      </c:barChart>
      <c:catAx>
        <c:axId val="11117050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Tenorite" pitchFamily="2" charset="0"/>
                <a:ea typeface="+mn-ea"/>
                <a:cs typeface="+mn-cs"/>
              </a:defRPr>
            </a:pPr>
            <a:endParaRPr lang="en-US"/>
          </a:p>
        </c:txPr>
        <c:crossAx val="1111706704"/>
        <c:crosses val="autoZero"/>
        <c:auto val="1"/>
        <c:lblAlgn val="ctr"/>
        <c:lblOffset val="100"/>
        <c:noMultiLvlLbl val="0"/>
      </c:catAx>
      <c:valAx>
        <c:axId val="11117067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11705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Tenorite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April '22 -</a:t>
            </a:r>
            <a:r>
              <a:rPr lang="en-US" baseline="0"/>
              <a:t> March '23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FCA-43C0-A23F-C99E3A12CDF1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FCA-43C0-A23F-C99E3A12CDF1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FCA-43C0-A23F-C99E3A12CDF1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2FCA-43C0-A23F-C99E3A12CDF1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'[6.1.23 CE Referrals Data.xlsx]Sheet1'!$A$2:$A$5</c:f>
              <c:strCache>
                <c:ptCount val="4"/>
                <c:pt idx="0">
                  <c:v>Successful referral: client accepted</c:v>
                </c:pt>
                <c:pt idx="1">
                  <c:v>Unsuccessful referral: client rejected</c:v>
                </c:pt>
                <c:pt idx="2">
                  <c:v>Unsuccessful referral: provider rejected</c:v>
                </c:pt>
                <c:pt idx="3">
                  <c:v>Unresolved</c:v>
                </c:pt>
              </c:strCache>
            </c:strRef>
          </c:cat>
          <c:val>
            <c:numRef>
              <c:f>'[6.1.23 CE Referrals Data.xlsx]Sheet1'!$B$2:$B$5</c:f>
              <c:numCache>
                <c:formatCode>General</c:formatCode>
                <c:ptCount val="4"/>
                <c:pt idx="0">
                  <c:v>190</c:v>
                </c:pt>
                <c:pt idx="1">
                  <c:v>142</c:v>
                </c:pt>
                <c:pt idx="2">
                  <c:v>112</c:v>
                </c:pt>
                <c:pt idx="3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FCA-43C0-A23F-C99E3A12CDF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Reasons for Denial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8892887569381692"/>
          <c:y val="0.20144250499106059"/>
          <c:w val="0.41121345897336603"/>
          <c:h val="0.5713898632922920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72A-4CC7-8757-1023B6EAB552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72A-4CC7-8757-1023B6EAB552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72A-4CC7-8757-1023B6EAB552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372A-4CC7-8757-1023B6EAB552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372A-4CC7-8757-1023B6EAB552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372A-4CC7-8757-1023B6EAB552}"/>
              </c:ext>
            </c:extLst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372A-4CC7-8757-1023B6EAB552}"/>
              </c:ext>
            </c:extLst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372A-4CC7-8757-1023B6EAB552}"/>
              </c:ext>
            </c:extLst>
          </c:dPt>
          <c:dPt>
            <c:idx val="8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372A-4CC7-8757-1023B6EAB552}"/>
              </c:ext>
            </c:extLst>
          </c:dPt>
          <c:dPt>
            <c:idx val="9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372A-4CC7-8757-1023B6EAB552}"/>
              </c:ext>
            </c:extLst>
          </c:dPt>
          <c:dPt>
            <c:idx val="10"/>
            <c:bubble3D val="0"/>
            <c:spPr>
              <a:solidFill>
                <a:schemeClr val="accent5">
                  <a:lumMod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372A-4CC7-8757-1023B6EAB552}"/>
              </c:ext>
            </c:extLst>
          </c:dPt>
          <c:dPt>
            <c:idx val="11"/>
            <c:bubble3D val="0"/>
            <c:spPr>
              <a:solidFill>
                <a:schemeClr val="accent4">
                  <a:lumMod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372A-4CC7-8757-1023B6EAB552}"/>
              </c:ext>
            </c:extLst>
          </c:dPt>
          <c:dLbls>
            <c:dLbl>
              <c:idx val="0"/>
              <c:layout>
                <c:manualLayout>
                  <c:x val="5.9016479497439947E-2"/>
                  <c:y val="3.340925548777513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3656CAE-1C18-41CD-B6D4-F4EA26719A0E}" type="CATEGORYNAME">
                      <a:rPr lang="en-US" sz="1400"/>
                      <a:pPr>
                        <a:defRPr sz="1400"/>
                      </a:pPr>
                      <a:t>[CATEGORY NAME]</a:t>
                    </a:fld>
                    <a:r>
                      <a:rPr lang="en-US" sz="1400" baseline="0"/>
                      <a:t>
</a:t>
                    </a:r>
                    <a:fld id="{E999EEF8-9A42-48DB-AFDD-6D8DC1F4A99A}" type="PERCENTAGE">
                      <a:rPr lang="en-US" sz="1400" baseline="0"/>
                      <a:pPr>
                        <a:defRPr sz="1400"/>
                      </a:pPr>
                      <a:t>[PERCENTAGE]</a:t>
                    </a:fld>
                    <a:endParaRPr lang="en-US" sz="1400" baseline="0"/>
                  </a:p>
                </c:rich>
              </c:tx>
              <c:spPr>
                <a:noFill/>
                <a:ln>
                  <a:solidFill>
                    <a:schemeClr val="accent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654813452886915"/>
                      <c:h val="0.2292690763052208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72A-4CC7-8757-1023B6EAB552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372A-4CC7-8757-1023B6EAB552}"/>
                </c:ext>
              </c:extLst>
            </c:dLbl>
            <c:dLbl>
              <c:idx val="2"/>
              <c:spPr>
                <a:noFill/>
                <a:ln>
                  <a:solidFill>
                    <a:schemeClr val="accent3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118024181403557"/>
                      <c:h val="0.2424297066394736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72A-4CC7-8757-1023B6EAB552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372A-4CC7-8757-1023B6EAB552}"/>
                </c:ext>
              </c:extLst>
            </c:dLbl>
            <c:dLbl>
              <c:idx val="4"/>
              <c:layout>
                <c:manualLayout>
                  <c:x val="-4.2865200225606317E-2"/>
                  <c:y val="-1.2649021281978307E-7"/>
                </c:manualLayout>
              </c:layout>
              <c:spPr>
                <a:noFill/>
                <a:ln>
                  <a:solidFill>
                    <a:schemeClr val="accent5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251559925567682"/>
                      <c:h val="0.1508433734939758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372A-4CC7-8757-1023B6EAB552}"/>
                </c:ext>
              </c:extLst>
            </c:dLbl>
            <c:dLbl>
              <c:idx val="5"/>
              <c:layout>
                <c:manualLayout>
                  <c:x val="-0.11505922165820642"/>
                  <c:y val="-6.425702811245097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72A-4CC7-8757-1023B6EAB552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chemeClr val="accent6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D-372A-4CC7-8757-1023B6EAB552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chemeClr val="accent5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F-372A-4CC7-8757-1023B6EAB552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chemeClr val="accent4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1-372A-4CC7-8757-1023B6EAB552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chemeClr val="accent6">
                          <a:lumMod val="8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3-372A-4CC7-8757-1023B6EAB552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chemeClr val="accent5">
                          <a:lumMod val="8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5-372A-4CC7-8757-1023B6EAB552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chemeClr val="accent4">
                          <a:lumMod val="8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7-372A-4CC7-8757-1023B6EAB552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'[6.1.23 CE Referrals Data.xlsx]Sheet1'!$A$8:$A$19</c:f>
              <c:strCache>
                <c:ptCount val="12"/>
                <c:pt idx="0">
                  <c:v>Client Refused Service</c:v>
                </c:pt>
                <c:pt idx="1">
                  <c:v>Client unable to locate housing</c:v>
                </c:pt>
                <c:pt idx="2">
                  <c:v>Client unreachable </c:v>
                </c:pt>
                <c:pt idx="3">
                  <c:v>Client is eligible, but provider unable to accept</c:v>
                </c:pt>
                <c:pt idx="4">
                  <c:v>Client Disengaged</c:v>
                </c:pt>
                <c:pt idx="5">
                  <c:v>Client Placed in Institutional Setting</c:v>
                </c:pt>
                <c:pt idx="6">
                  <c:v>Ineligible</c:v>
                </c:pt>
                <c:pt idx="7">
                  <c:v>Client moved outside of CoC</c:v>
                </c:pt>
                <c:pt idx="8">
                  <c:v>Client found housing/self-resolved</c:v>
                </c:pt>
                <c:pt idx="9">
                  <c:v>Property Management Denial</c:v>
                </c:pt>
                <c:pt idx="10">
                  <c:v>Missing</c:v>
                </c:pt>
                <c:pt idx="11">
                  <c:v>Other </c:v>
                </c:pt>
              </c:strCache>
            </c:strRef>
          </c:cat>
          <c:val>
            <c:numRef>
              <c:f>'[6.1.23 CE Referrals Data.xlsx]Sheet1'!$B$8:$B$19</c:f>
              <c:numCache>
                <c:formatCode>General</c:formatCode>
                <c:ptCount val="12"/>
                <c:pt idx="0">
                  <c:v>53</c:v>
                </c:pt>
                <c:pt idx="1">
                  <c:v>1</c:v>
                </c:pt>
                <c:pt idx="2">
                  <c:v>53</c:v>
                </c:pt>
                <c:pt idx="3">
                  <c:v>4</c:v>
                </c:pt>
                <c:pt idx="4">
                  <c:v>43</c:v>
                </c:pt>
                <c:pt idx="5">
                  <c:v>5</c:v>
                </c:pt>
                <c:pt idx="6">
                  <c:v>31</c:v>
                </c:pt>
                <c:pt idx="7">
                  <c:v>3</c:v>
                </c:pt>
                <c:pt idx="8">
                  <c:v>19</c:v>
                </c:pt>
                <c:pt idx="9">
                  <c:v>15</c:v>
                </c:pt>
                <c:pt idx="10">
                  <c:v>15</c:v>
                </c:pt>
                <c:pt idx="1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372A-4CC7-8757-1023B6EAB55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[6.1.23 CE Referrals Data.xlsx]Baseline!PivotTable4</c:name>
    <c:fmtId val="-1"/>
  </c:pivotSource>
  <c:chart>
    <c:autoTitleDeleted val="1"/>
    <c:pivotFmts>
      <c:pivotFmt>
        <c:idx val="0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8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layout>
            <c:manualLayout>
              <c:x val="9.166666666666666E-2"/>
              <c:y val="2.764976958525345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bestFit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layout>
            <c:manualLayout>
              <c:x val="2.5000000000000001E-2"/>
              <c:y val="-1.382488479262681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8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bestFit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layout>
            <c:manualLayout>
              <c:x val="-9.4444444444444442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8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bestFit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</c:pivotFmt>
      <c:pivotFmt>
        <c:idx val="5"/>
        <c:spPr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</c:pivotFmt>
      <c:pivotFmt>
        <c:idx val="6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8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</c:pivotFmt>
      <c:pivotFmt>
        <c:idx val="8"/>
        <c:spPr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layout>
            <c:manualLayout>
              <c:x val="2.5000000000000001E-2"/>
              <c:y val="-1.382488479262681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8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bestFit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layout>
            <c:manualLayout>
              <c:x val="9.166666666666666E-2"/>
              <c:y val="2.764976958525345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bestFit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layout>
            <c:manualLayout>
              <c:x val="-9.4444444444444442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8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bestFit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</c:pivotFmt>
      <c:pivotFmt>
        <c:idx val="12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8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</c:pivotFmt>
      <c:pivotFmt>
        <c:idx val="14"/>
        <c:spPr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layout>
            <c:manualLayout>
              <c:x val="2.5000000000000001E-2"/>
              <c:y val="-1.3824884792626812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8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bestFit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layout>
            <c:manualLayout>
              <c:x val="9.166666666666666E-2"/>
              <c:y val="2.764976958525345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1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bestFit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layout>
            <c:manualLayout>
              <c:x val="-9.4444444444444442E-2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8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bestFit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</c:pivotFmt>
    </c:pivotFmts>
    <c:plotArea>
      <c:layout/>
      <c:pieChart>
        <c:varyColors val="1"/>
        <c:ser>
          <c:idx val="0"/>
          <c:order val="0"/>
          <c:tx>
            <c:strRef>
              <c:f>Baseline!$B$12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4EE-4EC9-B05E-5134D5885C0B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4EE-4EC9-B05E-5134D5885C0B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4EE-4EC9-B05E-5134D5885C0B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4EE-4EC9-B05E-5134D5885C0B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C4EE-4EC9-B05E-5134D5885C0B}"/>
              </c:ext>
            </c:extLst>
          </c:dPt>
          <c:dLbls>
            <c:dLbl>
              <c:idx val="1"/>
              <c:layout>
                <c:manualLayout>
                  <c:x val="2.5000000000000001E-2"/>
                  <c:y val="-1.382488479262681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4EE-4EC9-B05E-5134D5885C0B}"/>
                </c:ext>
              </c:extLst>
            </c:dLbl>
            <c:dLbl>
              <c:idx val="2"/>
              <c:layout>
                <c:manualLayout>
                  <c:x val="0.12434191131146047"/>
                  <c:y val="9.502758249193499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4EE-4EC9-B05E-5134D5885C0B}"/>
                </c:ext>
              </c:extLst>
            </c:dLbl>
            <c:dLbl>
              <c:idx val="3"/>
              <c:layout>
                <c:manualLayout>
                  <c:x val="-9.4444444444444442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4EE-4EC9-B05E-5134D5885C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Baseline!$A$13:$A$18</c:f>
              <c:strCache>
                <c:ptCount val="5"/>
                <c:pt idx="0">
                  <c:v>FA</c:v>
                </c:pt>
                <c:pt idx="1">
                  <c:v>FY</c:v>
                </c:pt>
                <c:pt idx="2">
                  <c:v>Missing</c:v>
                </c:pt>
                <c:pt idx="3">
                  <c:v>SA</c:v>
                </c:pt>
                <c:pt idx="4">
                  <c:v>SY</c:v>
                </c:pt>
              </c:strCache>
            </c:strRef>
          </c:cat>
          <c:val>
            <c:numRef>
              <c:f>Baseline!$B$13:$B$18</c:f>
              <c:numCache>
                <c:formatCode>General</c:formatCode>
                <c:ptCount val="5"/>
                <c:pt idx="0">
                  <c:v>296</c:v>
                </c:pt>
                <c:pt idx="1">
                  <c:v>58</c:v>
                </c:pt>
                <c:pt idx="2">
                  <c:v>14</c:v>
                </c:pt>
                <c:pt idx="3">
                  <c:v>783</c:v>
                </c:pt>
                <c:pt idx="4">
                  <c:v>218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4EE-4EC9-B05E-5134D5885C0B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[6.1.23 CE Referrals Data.xlsx]Baseline!PivotTable5</c:name>
    <c:fmtId val="-1"/>
  </c:pivotSource>
  <c:chart>
    <c:autoTitleDeleted val="1"/>
    <c:pivotFmts>
      <c:pivotFmt>
        <c:idx val="0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layout>
            <c:manualLayout>
              <c:x val="-0.15000000000000005"/>
              <c:y val="1.8475750577367195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bestFit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layout>
            <c:manualLayout>
              <c:x val="8.0555555555555658E-2"/>
              <c:y val="-6.9284064665127015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bestFit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layout>
            <c:manualLayout>
              <c:x val="0.16388888888888878"/>
              <c:y val="5.542725173210161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bestFit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</c:pivotFmt>
      <c:pivotFmt>
        <c:idx val="6"/>
        <c:spPr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</c:pivotFmt>
      <c:pivotFmt>
        <c:idx val="7"/>
        <c:spPr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</c:pivotFmt>
      <c:pivotFmt>
        <c:idx val="8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layout>
            <c:manualLayout>
              <c:x val="-0.15000000000000005"/>
              <c:y val="1.8475750577367195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bestFit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</c:pivotFmt>
      <c:pivotFmt>
        <c:idx val="11"/>
        <c:spPr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</c:pivotFmt>
      <c:pivotFmt>
        <c:idx val="12"/>
        <c:spPr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layout>
            <c:manualLayout>
              <c:x val="8.0555555555555658E-2"/>
              <c:y val="-6.9284064665127015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bestFit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layout>
            <c:manualLayout>
              <c:x val="0.16388888888888878"/>
              <c:y val="5.542725173210161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bestFit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</c:pivotFmt>
      <c:pivotFmt>
        <c:idx val="16"/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layout>
            <c:manualLayout>
              <c:x val="-0.15000000000000005"/>
              <c:y val="1.8475750577367195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bestFit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</c:pivotFmt>
      <c:pivotFmt>
        <c:idx val="19"/>
        <c:spPr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</c:pivotFmt>
      <c:pivotFmt>
        <c:idx val="20"/>
        <c:spPr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layout>
            <c:manualLayout>
              <c:x val="8.0555555555555658E-2"/>
              <c:y val="-6.9284064665127015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bestFit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layout>
            <c:manualLayout>
              <c:x val="0.16388888888888878"/>
              <c:y val="5.542725173210161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spc="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bestFit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  <c:dLbl>
          <c:idx val="0"/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6"/>
          </a:soli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c:spPr>
      </c:pivotFmt>
    </c:pivotFmts>
    <c:plotArea>
      <c:layout/>
      <c:pieChart>
        <c:varyColors val="1"/>
        <c:ser>
          <c:idx val="0"/>
          <c:order val="0"/>
          <c:tx>
            <c:strRef>
              <c:f>Baseline!$B$30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E8C-41B2-9035-F7F564DE3BAA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E8C-41B2-9035-F7F564DE3BAA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E8C-41B2-9035-F7F564DE3BAA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2E8C-41B2-9035-F7F564DE3BAA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2E8C-41B2-9035-F7F564DE3BAA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2E8C-41B2-9035-F7F564DE3BAA}"/>
              </c:ext>
            </c:extLst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2E8C-41B2-9035-F7F564DE3BAA}"/>
              </c:ext>
            </c:extLst>
          </c:dPt>
          <c:dLbls>
            <c:dLbl>
              <c:idx val="0"/>
              <c:layout>
                <c:manualLayout>
                  <c:x val="-0.35285903421364367"/>
                  <c:y val="5.0825211143913868E-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191978044949963"/>
                      <c:h val="0.4985963823909211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E8C-41B2-9035-F7F564DE3BAA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2E8C-41B2-9035-F7F564DE3BAA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626287098728041"/>
                      <c:h val="0.4985963823909211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E8C-41B2-9035-F7F564DE3BAA}"/>
                </c:ext>
              </c:extLst>
            </c:dLbl>
            <c:dLbl>
              <c:idx val="3"/>
              <c:layout>
                <c:manualLayout>
                  <c:x val="8.0555555555555658E-2"/>
                  <c:y val="-6.928406466512701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6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E8C-41B2-9035-F7F564DE3BAA}"/>
                </c:ext>
              </c:extLst>
            </c:dLbl>
            <c:dLbl>
              <c:idx val="4"/>
              <c:layout>
                <c:manualLayout>
                  <c:x val="0.16388888888888878"/>
                  <c:y val="5.542725173210161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2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E8C-41B2-9035-F7F564DE3BAA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E8C-41B2-9035-F7F564DE3BAA}"/>
                </c:ext>
              </c:extLst>
            </c:dLbl>
            <c:dLbl>
              <c:idx val="6"/>
              <c:layout>
                <c:manualLayout>
                  <c:x val="3.8121170864533697E-2"/>
                  <c:y val="0.233576683642593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E8C-41B2-9035-F7F564DE3B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Baseline!$A$31:$A$38</c:f>
              <c:strCache>
                <c:ptCount val="7"/>
                <c:pt idx="0">
                  <c:v>American Indian or Alaska Native</c:v>
                </c:pt>
                <c:pt idx="1">
                  <c:v>Asian</c:v>
                </c:pt>
                <c:pt idx="2">
                  <c:v>Black or African-American</c:v>
                </c:pt>
                <c:pt idx="3">
                  <c:v>DK/R/Missing</c:v>
                </c:pt>
                <c:pt idx="4">
                  <c:v>Multiple Races</c:v>
                </c:pt>
                <c:pt idx="5">
                  <c:v>Native Hawaiian or Other Pacific Islander</c:v>
                </c:pt>
                <c:pt idx="6">
                  <c:v>White</c:v>
                </c:pt>
              </c:strCache>
            </c:strRef>
          </c:cat>
          <c:val>
            <c:numRef>
              <c:f>Baseline!$B$31:$B$38</c:f>
              <c:numCache>
                <c:formatCode>General</c:formatCode>
                <c:ptCount val="7"/>
                <c:pt idx="0">
                  <c:v>29</c:v>
                </c:pt>
                <c:pt idx="1">
                  <c:v>22</c:v>
                </c:pt>
                <c:pt idx="2">
                  <c:v>347</c:v>
                </c:pt>
                <c:pt idx="3">
                  <c:v>27</c:v>
                </c:pt>
                <c:pt idx="4">
                  <c:v>120</c:v>
                </c:pt>
                <c:pt idx="5">
                  <c:v>2</c:v>
                </c:pt>
                <c:pt idx="6">
                  <c:v>822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E8C-41B2-9035-F7F564DE3BAA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161636045494315"/>
          <c:y val="0.31132801108194808"/>
          <c:w val="0.31121194225721782"/>
          <c:h val="0.5186865704286963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6D0-44BA-AF67-9B0E8042C00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6D0-44BA-AF67-9B0E8042C00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6D0-44BA-AF67-9B0E8042C00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6D0-44BA-AF67-9B0E8042C00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E6D0-44BA-AF67-9B0E8042C00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E6D0-44BA-AF67-9B0E8042C00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E6D0-44BA-AF67-9B0E8042C00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E6D0-44BA-AF67-9B0E8042C007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E6D0-44BA-AF67-9B0E8042C007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E6D0-44BA-AF67-9B0E8042C007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E6D0-44BA-AF67-9B0E8042C00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75"/>
                      <c:h val="0.329861111111111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6D0-44BA-AF67-9B0E8042C007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E6D0-44BA-AF67-9B0E8042C007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E6D0-44BA-AF67-9B0E8042C007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E6D0-44BA-AF67-9B0E8042C007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6666666666666664"/>
                      <c:h val="0.3321759259259259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E6D0-44BA-AF67-9B0E8042C007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E6D0-44BA-AF67-9B0E8042C007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D-E6D0-44BA-AF67-9B0E8042C007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F-E6D0-44BA-AF67-9B0E8042C007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1-E6D0-44BA-AF67-9B0E8042C007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3-E6D0-44BA-AF67-9B0E8042C007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5-E6D0-44BA-AF67-9B0E8042C0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'[6.1.23 CE Referrals Data.xlsx]Sheet3'!$A$26:$A$36</c:f>
              <c:strCache>
                <c:ptCount val="11"/>
                <c:pt idx="0">
                  <c:v>Client found housing/self-resolved</c:v>
                </c:pt>
                <c:pt idx="1">
                  <c:v>Client moved outside of CoC</c:v>
                </c:pt>
                <c:pt idx="2">
                  <c:v>Client placed in institutional setting</c:v>
                </c:pt>
                <c:pt idx="3">
                  <c:v>Client refused service </c:v>
                </c:pt>
                <c:pt idx="4">
                  <c:v> Client unreachable - disappeared</c:v>
                </c:pt>
                <c:pt idx="5">
                  <c:v>Deceased</c:v>
                </c:pt>
                <c:pt idx="6">
                  <c:v> Client is eligible, but provider unable to accept</c:v>
                </c:pt>
                <c:pt idx="7">
                  <c:v>Client is not eligible, other</c:v>
                </c:pt>
                <c:pt idx="8">
                  <c:v>Client refused service</c:v>
                </c:pt>
                <c:pt idx="9">
                  <c:v> Client unable to locate housing</c:v>
                </c:pt>
                <c:pt idx="10">
                  <c:v>Other</c:v>
                </c:pt>
              </c:strCache>
            </c:strRef>
          </c:cat>
          <c:val>
            <c:numRef>
              <c:f>'[6.1.23 CE Referrals Data.xlsx]Sheet3'!$B$26:$B$36</c:f>
              <c:numCache>
                <c:formatCode>General</c:formatCode>
                <c:ptCount val="11"/>
                <c:pt idx="0">
                  <c:v>234</c:v>
                </c:pt>
                <c:pt idx="1">
                  <c:v>20</c:v>
                </c:pt>
                <c:pt idx="2">
                  <c:v>31</c:v>
                </c:pt>
                <c:pt idx="3">
                  <c:v>7</c:v>
                </c:pt>
                <c:pt idx="4">
                  <c:v>229</c:v>
                </c:pt>
                <c:pt idx="5">
                  <c:v>3</c:v>
                </c:pt>
                <c:pt idx="6">
                  <c:v>13</c:v>
                </c:pt>
                <c:pt idx="7">
                  <c:v>61</c:v>
                </c:pt>
                <c:pt idx="8">
                  <c:v>54</c:v>
                </c:pt>
                <c:pt idx="9">
                  <c:v>10</c:v>
                </c:pt>
                <c:pt idx="10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E6D0-44BA-AF67-9B0E8042C007}"/>
            </c:ext>
          </c:extLst>
        </c:ser>
        <c:dLbls>
          <c:dLblPos val="bestFit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Reasons for Denial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8892887569381692"/>
          <c:y val="0.20144250499106059"/>
          <c:w val="0.41121345897336603"/>
          <c:h val="0.5713898632922920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46F-4B98-8EFC-F4653175421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46F-4B98-8EFC-F4653175421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46F-4B98-8EFC-F4653175421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46F-4B98-8EFC-F4653175421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F46F-4B98-8EFC-F4653175421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F46F-4B98-8EFC-F4653175421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F46F-4B98-8EFC-F4653175421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F46F-4B98-8EFC-F46531754211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F46F-4B98-8EFC-F46531754211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F46F-4B98-8EFC-F46531754211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F46F-4B98-8EFC-F46531754211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F46F-4B98-8EFC-F4653175421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654819015560426"/>
                      <c:h val="0.3191062826964030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46F-4B98-8EFC-F4653175421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46F-4B98-8EFC-F46531754211}"/>
                </c:ext>
              </c:extLst>
            </c:dLbl>
            <c:dLbl>
              <c:idx val="2"/>
              <c:layout>
                <c:manualLayout>
                  <c:x val="5.1735874744724304E-2"/>
                  <c:y val="-3.041890655411788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940776038121172"/>
                      <c:h val="0.3604717088907335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46F-4B98-8EFC-F46531754211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46F-4B98-8EFC-F46531754211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8251559925567682"/>
                      <c:h val="0.1508433734939758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F46F-4B98-8EFC-F46531754211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46F-4B98-8EFC-F46531754211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46F-4B98-8EFC-F46531754211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46F-4B98-8EFC-F46531754211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46F-4B98-8EFC-F46531754211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46F-4B98-8EFC-F46531754211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F46F-4B98-8EFC-F46531754211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F46F-4B98-8EFC-F46531754211}"/>
                </c:ext>
              </c:extLst>
            </c:dLbl>
            <c:spPr>
              <a:noFill/>
              <a:ln>
                <a:noFill/>
              </a:ln>
              <a:effectLst/>
            </c:sp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'[6.1.23 CE Referrals Data.xlsx]Sheet1'!$A$8:$A$19</c:f>
              <c:strCache>
                <c:ptCount val="12"/>
                <c:pt idx="0">
                  <c:v>Client Refused Service</c:v>
                </c:pt>
                <c:pt idx="1">
                  <c:v>Client unable to locate housing</c:v>
                </c:pt>
                <c:pt idx="2">
                  <c:v>Client unreachable </c:v>
                </c:pt>
                <c:pt idx="3">
                  <c:v>Client is eligible, but provider unable to accept</c:v>
                </c:pt>
                <c:pt idx="4">
                  <c:v>Client Disengaged</c:v>
                </c:pt>
                <c:pt idx="5">
                  <c:v>Client Placed in Institutional Setting</c:v>
                </c:pt>
                <c:pt idx="6">
                  <c:v>Ineligible</c:v>
                </c:pt>
                <c:pt idx="7">
                  <c:v>Client moved outside of CoC</c:v>
                </c:pt>
                <c:pt idx="8">
                  <c:v>Client found housing/self-resolved</c:v>
                </c:pt>
                <c:pt idx="9">
                  <c:v>Property Management Denial</c:v>
                </c:pt>
                <c:pt idx="10">
                  <c:v>Missing</c:v>
                </c:pt>
                <c:pt idx="11">
                  <c:v>Other </c:v>
                </c:pt>
              </c:strCache>
            </c:strRef>
          </c:cat>
          <c:val>
            <c:numRef>
              <c:f>'[6.1.23 CE Referrals Data.xlsx]Sheet1'!$B$8:$B$19</c:f>
              <c:numCache>
                <c:formatCode>General</c:formatCode>
                <c:ptCount val="12"/>
                <c:pt idx="0">
                  <c:v>53</c:v>
                </c:pt>
                <c:pt idx="1">
                  <c:v>1</c:v>
                </c:pt>
                <c:pt idx="2">
                  <c:v>53</c:v>
                </c:pt>
                <c:pt idx="3">
                  <c:v>4</c:v>
                </c:pt>
                <c:pt idx="4">
                  <c:v>43</c:v>
                </c:pt>
                <c:pt idx="5">
                  <c:v>5</c:v>
                </c:pt>
                <c:pt idx="6">
                  <c:v>31</c:v>
                </c:pt>
                <c:pt idx="7">
                  <c:v>3</c:v>
                </c:pt>
                <c:pt idx="8">
                  <c:v>19</c:v>
                </c:pt>
                <c:pt idx="9">
                  <c:v>15</c:v>
                </c:pt>
                <c:pt idx="10">
                  <c:v>15</c:v>
                </c:pt>
                <c:pt idx="1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F46F-4B98-8EFC-F4653175421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6/6/2023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5F02DCD1-2C6B-F948-9F72-3BB0CF3D512E}" type="datetime1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C1583C39-01BF-7F43-854C-FBB4E9AB6B0C}" type="datetime1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5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4B103E64-1627-9140-8127-1849FED275E1}" type="datetime1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DD9C8446-696E-6942-B6C8-CC9CAD0B34E0}" type="datetime1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6002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F5592931-05C6-8543-8B6E-A8BD29BD5C2B}" type="datetime1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7" name="Freeform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7E7AB22C-8B7E-9B4A-8C65-396C3C874D86}" type="datetime1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3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8CE9AC2A-20AD-8C48-B5EB-B5322BDBCDEE}" type="datetime1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1813" y="4494213"/>
            <a:ext cx="3511550" cy="67945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4CF75428-5BE0-934D-BB71-675F8E23A386}" type="datetime1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9A85C5CA-AE29-AB4C-8F85-0373C72001D8}" type="datetime1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75594855-01E8-5A4B-B2B8-E2ECEF879100}" type="datetime1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B562DF68-3089-814D-8A14-C651FE91885E}" type="datetime1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/>
          <a:lstStyle/>
          <a:p>
            <a:r>
              <a:rPr lang="en-US" dirty="0"/>
              <a:t>SMAC CE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/>
          <a:lstStyle/>
          <a:p>
            <a:r>
              <a:rPr lang="en-US" dirty="0"/>
              <a:t>April 2022-March 2023</a:t>
            </a:r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3047E-FBFD-4F79-BCA5-10E69740F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Referral Outcomes</a:t>
            </a:r>
          </a:p>
        </p:txBody>
      </p:sp>
      <p:graphicFrame>
        <p:nvGraphicFramePr>
          <p:cNvPr id="6" name="Content Placeholder 5" descr="Chart">
            <a:extLst>
              <a:ext uri="{FF2B5EF4-FFF2-40B4-BE49-F238E27FC236}">
                <a16:creationId xmlns:a16="http://schemas.microsoft.com/office/drawing/2014/main" id="{DB23E567-BDB1-4E6F-9EA8-3E4297461A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9740275"/>
              </p:ext>
            </p:extLst>
          </p:nvPr>
        </p:nvGraphicFramePr>
        <p:xfrm>
          <a:off x="1258176" y="2360884"/>
          <a:ext cx="4765635" cy="2701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B30D50-1377-244D-A1A4-32FB836C1F3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098A06B-52D8-C143-AE54-C8C950480C5A}" type="datetime1">
              <a:rPr lang="en-US" smtClean="0"/>
              <a:t>6/6/2023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26C73-F226-914E-AC56-BF3172765F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A86E01-62BB-5145-A6C3-515717DD32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A61D40C0-4188-0E3E-0CE9-2BDB2E790A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2203643"/>
              </p:ext>
            </p:extLst>
          </p:nvPr>
        </p:nvGraphicFramePr>
        <p:xfrm>
          <a:off x="1258176" y="2322517"/>
          <a:ext cx="4572000" cy="2828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EF3EE9D0-FAFA-93F3-F257-D4E4C30C4F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6847362"/>
              </p:ext>
            </p:extLst>
          </p:nvPr>
        </p:nvGraphicFramePr>
        <p:xfrm>
          <a:off x="6023811" y="1706558"/>
          <a:ext cx="5810250" cy="4181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27386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F75DE-8A44-4EC5-83C6-95BDDF10D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Denials by HH Type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809DF5-56B4-304A-8777-BB8576005AF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699C8CE-7534-A244-ABE9-5BED2DFEFBDF}" type="datetime1">
              <a:rPr lang="en-US" smtClean="0"/>
              <a:t>6/6/2023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6C709-8794-DF4E-A15C-6E648F09DD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5A14ADD3-D354-DBAE-BBDC-A6703FA341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8799588"/>
              </p:ext>
            </p:extLst>
          </p:nvPr>
        </p:nvGraphicFramePr>
        <p:xfrm>
          <a:off x="1191802" y="2087563"/>
          <a:ext cx="10242393" cy="3534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9783">
                  <a:extLst>
                    <a:ext uri="{9D8B030D-6E8A-4147-A177-3AD203B41FA5}">
                      <a16:colId xmlns:a16="http://schemas.microsoft.com/office/drawing/2014/main" val="2244488133"/>
                    </a:ext>
                  </a:extLst>
                </a:gridCol>
                <a:gridCol w="1006679">
                  <a:extLst>
                    <a:ext uri="{9D8B030D-6E8A-4147-A177-3AD203B41FA5}">
                      <a16:colId xmlns:a16="http://schemas.microsoft.com/office/drawing/2014/main" val="1457882606"/>
                    </a:ext>
                  </a:extLst>
                </a:gridCol>
                <a:gridCol w="595619">
                  <a:extLst>
                    <a:ext uri="{9D8B030D-6E8A-4147-A177-3AD203B41FA5}">
                      <a16:colId xmlns:a16="http://schemas.microsoft.com/office/drawing/2014/main" val="3480026377"/>
                    </a:ext>
                  </a:extLst>
                </a:gridCol>
                <a:gridCol w="847288">
                  <a:extLst>
                    <a:ext uri="{9D8B030D-6E8A-4147-A177-3AD203B41FA5}">
                      <a16:colId xmlns:a16="http://schemas.microsoft.com/office/drawing/2014/main" val="2482270289"/>
                    </a:ext>
                  </a:extLst>
                </a:gridCol>
                <a:gridCol w="570451">
                  <a:extLst>
                    <a:ext uri="{9D8B030D-6E8A-4147-A177-3AD203B41FA5}">
                      <a16:colId xmlns:a16="http://schemas.microsoft.com/office/drawing/2014/main" val="431847785"/>
                    </a:ext>
                  </a:extLst>
                </a:gridCol>
                <a:gridCol w="796954">
                  <a:extLst>
                    <a:ext uri="{9D8B030D-6E8A-4147-A177-3AD203B41FA5}">
                      <a16:colId xmlns:a16="http://schemas.microsoft.com/office/drawing/2014/main" val="3295890895"/>
                    </a:ext>
                  </a:extLst>
                </a:gridCol>
                <a:gridCol w="595619">
                  <a:extLst>
                    <a:ext uri="{9D8B030D-6E8A-4147-A177-3AD203B41FA5}">
                      <a16:colId xmlns:a16="http://schemas.microsoft.com/office/drawing/2014/main" val="35626515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Reason for Denial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% FA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# FA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%SA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#SA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%SY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#SY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04144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Client found housing/self-resolved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9515416"/>
                  </a:ext>
                </a:extLst>
              </a:tr>
              <a:tr h="187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Client Placed in Institutional Setting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40917983"/>
                  </a:ext>
                </a:extLst>
              </a:tr>
              <a:tr h="187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Client Refused Service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29.17%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36819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Client unreachable - disappeared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33.67%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63325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Client is eligible, but provider unable to accept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2972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Ineligible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32.14%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08529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Client unreachable - after initial contact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86946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6933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Property Management Denial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69930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2917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0EC8C-D4E3-E687-00A3-1A0D0ACEE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Denials by HH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3F255-BF2F-B7E6-CEFE-2E172B271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Each household type has different typical reasons for denial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F1385-BABF-09DC-2A44-E9E28BD67AA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CE9AC2A-20AD-8C48-B5EB-B5322BDBCDEE}" type="datetime1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682257-6F15-8BEF-ADEF-C58D8CB679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55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C7EBC-833F-3668-7086-B902E112A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Pool Totals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1A19A-F26B-4E65-1AB8-6EB5134AB90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1583C39-01BF-7F43-854C-FBB4E9AB6B0C}" type="datetime1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739F74-5B81-7D3B-2225-58CEEA78E2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19184DD-2E26-0C31-5D0A-35D01948A866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Households in Priority Pool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2A43B6C-9AC2-CB45-EB52-714FD6CC0732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US" dirty="0"/>
              <a:t>Race of </a:t>
            </a:r>
            <a:r>
              <a:rPr lang="en-US" dirty="0" err="1"/>
              <a:t>HoH</a:t>
            </a:r>
            <a:r>
              <a:rPr lang="en-US" dirty="0"/>
              <a:t> in Priority Pool</a:t>
            </a:r>
          </a:p>
        </p:txBody>
      </p:sp>
      <p:graphicFrame>
        <p:nvGraphicFramePr>
          <p:cNvPr id="16" name="Content Placeholder 15">
            <a:extLst>
              <a:ext uri="{FF2B5EF4-FFF2-40B4-BE49-F238E27FC236}">
                <a16:creationId xmlns:a16="http://schemas.microsoft.com/office/drawing/2014/main" id="{E1288837-4EDB-D1D0-A69E-4475AD91EB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0386632"/>
              </p:ext>
            </p:extLst>
          </p:nvPr>
        </p:nvGraphicFramePr>
        <p:xfrm>
          <a:off x="1166813" y="2528888"/>
          <a:ext cx="4664075" cy="2827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Content Placeholder 16">
            <a:extLst>
              <a:ext uri="{FF2B5EF4-FFF2-40B4-BE49-F238E27FC236}">
                <a16:creationId xmlns:a16="http://schemas.microsoft.com/office/drawing/2014/main" id="{952504F1-AC36-0F1A-B019-4D9625B04BA6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1917388644"/>
              </p:ext>
            </p:extLst>
          </p:nvPr>
        </p:nvGraphicFramePr>
        <p:xfrm>
          <a:off x="6283325" y="2528888"/>
          <a:ext cx="4664075" cy="2827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11298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4D467-C7A6-9991-6DB4-46D47CAC5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Length of Time in Priority Pool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1DFCAD31-E72A-335E-EE0A-15B4807ECA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6057822"/>
              </p:ext>
            </p:extLst>
          </p:nvPr>
        </p:nvGraphicFramePr>
        <p:xfrm>
          <a:off x="1166813" y="2087563"/>
          <a:ext cx="9780584" cy="3712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5146">
                  <a:extLst>
                    <a:ext uri="{9D8B030D-6E8A-4147-A177-3AD203B41FA5}">
                      <a16:colId xmlns:a16="http://schemas.microsoft.com/office/drawing/2014/main" val="2498650822"/>
                    </a:ext>
                  </a:extLst>
                </a:gridCol>
                <a:gridCol w="2445146">
                  <a:extLst>
                    <a:ext uri="{9D8B030D-6E8A-4147-A177-3AD203B41FA5}">
                      <a16:colId xmlns:a16="http://schemas.microsoft.com/office/drawing/2014/main" val="2970328355"/>
                    </a:ext>
                  </a:extLst>
                </a:gridCol>
                <a:gridCol w="2445146">
                  <a:extLst>
                    <a:ext uri="{9D8B030D-6E8A-4147-A177-3AD203B41FA5}">
                      <a16:colId xmlns:a16="http://schemas.microsoft.com/office/drawing/2014/main" val="140553663"/>
                    </a:ext>
                  </a:extLst>
                </a:gridCol>
                <a:gridCol w="2445146">
                  <a:extLst>
                    <a:ext uri="{9D8B030D-6E8A-4147-A177-3AD203B41FA5}">
                      <a16:colId xmlns:a16="http://schemas.microsoft.com/office/drawing/2014/main" val="2530592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Race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Total Households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Average of LOT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Median LOT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4122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American Indian or Alaska Native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264.5517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96664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301.2727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47603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Black or African-American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212.9741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0985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Don't Know/Refused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201.3125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87399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Missing Information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213.2727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3504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Multiple Races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247.9167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67968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Native Hawaiian or Other Pacific Islander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30819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White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241.7518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2182022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61A81-6FC3-ACDF-8814-608496AEF6E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E7AB22C-8B7E-9B4A-8C65-396C3C874D86}" type="datetime1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15B3F-77F8-68B9-9D5C-FF79FEE85B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572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4D467-C7A6-9991-6DB4-46D47CAC5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Length of Time in Priority Pool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61A81-6FC3-ACDF-8814-608496AEF6E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E7AB22C-8B7E-9B4A-8C65-396C3C874D86}" type="datetime1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24238A-BAD8-0A69-915B-207B1FFD19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15B3F-77F8-68B9-9D5C-FF79FEE85B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3C2C39A3-32CE-F5FE-175D-23C60941B2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545148"/>
              </p:ext>
            </p:extLst>
          </p:nvPr>
        </p:nvGraphicFramePr>
        <p:xfrm>
          <a:off x="638175" y="2403792"/>
          <a:ext cx="5108572" cy="2686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7143">
                  <a:extLst>
                    <a:ext uri="{9D8B030D-6E8A-4147-A177-3AD203B41FA5}">
                      <a16:colId xmlns:a16="http://schemas.microsoft.com/office/drawing/2014/main" val="688149767"/>
                    </a:ext>
                  </a:extLst>
                </a:gridCol>
                <a:gridCol w="1277143">
                  <a:extLst>
                    <a:ext uri="{9D8B030D-6E8A-4147-A177-3AD203B41FA5}">
                      <a16:colId xmlns:a16="http://schemas.microsoft.com/office/drawing/2014/main" val="1360733424"/>
                    </a:ext>
                  </a:extLst>
                </a:gridCol>
                <a:gridCol w="1277143">
                  <a:extLst>
                    <a:ext uri="{9D8B030D-6E8A-4147-A177-3AD203B41FA5}">
                      <a16:colId xmlns:a16="http://schemas.microsoft.com/office/drawing/2014/main" val="2006732634"/>
                    </a:ext>
                  </a:extLst>
                </a:gridCol>
                <a:gridCol w="1277143">
                  <a:extLst>
                    <a:ext uri="{9D8B030D-6E8A-4147-A177-3AD203B41FA5}">
                      <a16:colId xmlns:a16="http://schemas.microsoft.com/office/drawing/2014/main" val="29825341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Household Type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Total Households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Average LOT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Median LOT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82805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Adult Family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227.5439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34287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Youth Family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145.5172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9732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70152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Single Adult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255.355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88352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Single Youth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201.6789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2027735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7DBA4B4-1151-3E55-AF6D-B31F7C1CCA77}"/>
              </a:ext>
            </a:extLst>
          </p:cNvPr>
          <p:cNvSpPr txBox="1"/>
          <p:nvPr/>
        </p:nvSpPr>
        <p:spPr>
          <a:xfrm>
            <a:off x="6886575" y="2731471"/>
            <a:ext cx="460057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Averages can be skewed by outliers.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 household types have much higher averages than medians, suggesting there are outliers bringing up the average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Some access points are not able to keep up with 90-day updates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079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D644E-877D-3E2D-4F7E-F52D6EA20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Then and Now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A76051-1063-CAA0-376A-B9959CC19FD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1583C39-01BF-7F43-854C-FBB4E9AB6B0C}" type="datetime1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B2BD1-EE64-ED97-7B14-17090E0C07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F9894-5422-9E8D-B794-5F3D24531A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FFA24A6-9136-6471-DA51-5C8F452DC906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Reasons for Denial - Now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914ADCF-8BCA-BA13-E917-72C28D2DC46E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US" dirty="0"/>
              <a:t>Reasons for Denial - 2018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B94B3ADC-85B6-E08D-11E5-5D1DC7F3DA43}"/>
              </a:ext>
            </a:extLst>
          </p:cNvPr>
          <p:cNvGraphicFramePr>
            <a:graphicFrameLocks noGrp="1"/>
          </p:cNvGraphicFramePr>
          <p:nvPr>
            <p:ph idx="10"/>
          </p:nvPr>
        </p:nvGraphicFramePr>
        <p:xfrm>
          <a:off x="6283325" y="2528888"/>
          <a:ext cx="4664075" cy="2827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EF3EE9D0-FAFA-93F3-F257-D4E4C30C4F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7729153"/>
              </p:ext>
            </p:extLst>
          </p:nvPr>
        </p:nvGraphicFramePr>
        <p:xfrm>
          <a:off x="1166813" y="2528888"/>
          <a:ext cx="4664075" cy="2827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37043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66DB0-979C-BE56-90FA-3C1883674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86610-57DE-8F12-8072-FBFA32456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Top reasons for denial change depending on which slice of the population we look at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Average Length of Time people spend in the Priority Pool gets skewed by long stayers who are not receiving regular updates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Median Length of Time should be looked at in conjunction to Average, especially with smaller data sets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C83D9-BA78-97D2-61C4-0FE221D02E4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CE9AC2A-20AD-8C48-B5EB-B5322BDBCDEE}" type="datetime1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1CA64-D181-B21B-8809-DFAB060676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603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al Color Block_Win32_AP_v2" id="{3EA4D81A-EBDE-431D-8B15-A5A6F500D5A4}" vid="{8EBF5489-0BE1-418D-A69C-2193D304C7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75e13e-6573-4a7a-aec4-43999b64a410" xsi:nil="true"/>
    <lcf76f155ced4ddcb4097134ff3c332f xmlns="73c90d20-9f0e-4f34-a1f3-e942bef13ddd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2A1D501A10454BB0C55058358DE1AB" ma:contentTypeVersion="10" ma:contentTypeDescription="Create a new document." ma:contentTypeScope="" ma:versionID="ab93c9dbf58f2f490eea92e53fb6cc6e">
  <xsd:schema xmlns:xsd="http://www.w3.org/2001/XMLSchema" xmlns:xs="http://www.w3.org/2001/XMLSchema" xmlns:p="http://schemas.microsoft.com/office/2006/metadata/properties" xmlns:ns2="73c90d20-9f0e-4f34-a1f3-e942bef13ddd" xmlns:ns3="8f75e13e-6573-4a7a-aec4-43999b64a410" targetNamespace="http://schemas.microsoft.com/office/2006/metadata/properties" ma:root="true" ma:fieldsID="22ccf27d888029e5cd688970c80850d3" ns2:_="" ns3:_="">
    <xsd:import namespace="73c90d20-9f0e-4f34-a1f3-e942bef13ddd"/>
    <xsd:import namespace="8f75e13e-6573-4a7a-aec4-43999b64a4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c90d20-9f0e-4f34-a1f3-e942bef13d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10ec9735-2ba8-4a9e-995e-1924895de22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75e13e-6573-4a7a-aec4-43999b64a410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37a3961a-9260-4386-8223-c2a8f988b8b9}" ma:internalName="TaxCatchAll" ma:showField="CatchAllData" ma:web="8f75e13e-6573-4a7a-aec4-43999b64a4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5334180-0405-413B-834A-44FA9E05AD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5BAB77-79E1-4739-AA51-10C9079186D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  <ds:schemaRef ds:uri="8f75e13e-6573-4a7a-aec4-43999b64a410"/>
    <ds:schemaRef ds:uri="73c90d20-9f0e-4f34-a1f3-e942bef13ddd"/>
  </ds:schemaRefs>
</ds:datastoreItem>
</file>

<file path=customXml/itemProps3.xml><?xml version="1.0" encoding="utf-8"?>
<ds:datastoreItem xmlns:ds="http://schemas.openxmlformats.org/officeDocument/2006/customXml" ds:itemID="{D80DA240-6C6E-47B1-8500-D09FD5BB8F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c90d20-9f0e-4f34-a1f3-e942bef13ddd"/>
    <ds:schemaRef ds:uri="8f75e13e-6573-4a7a-aec4-43999b64a4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{BD037D7B-6509-477D-881E-C3CFDB0321B2}tf45331398_win32</Template>
  <TotalTime>100</TotalTime>
  <Words>537</Words>
  <Application>Microsoft Office PowerPoint</Application>
  <PresentationFormat>Widescreen</PresentationFormat>
  <Paragraphs>215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Tenorite</vt:lpstr>
      <vt:lpstr>Office Theme</vt:lpstr>
      <vt:lpstr>SMAC CE Data</vt:lpstr>
      <vt:lpstr>Referral Outcomes</vt:lpstr>
      <vt:lpstr>Denials by HH Type</vt:lpstr>
      <vt:lpstr>Denials by HH Type</vt:lpstr>
      <vt:lpstr>Priority Pool Totals</vt:lpstr>
      <vt:lpstr>Length of Time in Priority Pool</vt:lpstr>
      <vt:lpstr>Length of Time in Priority Pool</vt:lpstr>
      <vt:lpstr>Then and Now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SMAC CE Data</dc:title>
  <dc:creator>Liz Moen</dc:creator>
  <cp:lastModifiedBy>Liz Moen</cp:lastModifiedBy>
  <cp:revision>1</cp:revision>
  <dcterms:created xsi:type="dcterms:W3CDTF">2023-05-31T22:01:45Z</dcterms:created>
  <dcterms:modified xsi:type="dcterms:W3CDTF">2023-06-06T16:33:47Z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0x0101004F2A1D501A10454BB0C55058358DE1AB</vt:lpwstr>
  </property>
</Properties>
</file>