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sldIdLst>
    <p:sldId id="298" r:id="rId5"/>
    <p:sldId id="306" r:id="rId6"/>
    <p:sldId id="307" r:id="rId7"/>
    <p:sldId id="308" r:id="rId8"/>
    <p:sldId id="303" r:id="rId9"/>
    <p:sldId id="30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9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Households in Priority Pool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SAFSY!$B$1</c:f>
              <c:strCache>
                <c:ptCount val="1"/>
                <c:pt idx="0">
                  <c:v>Families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SAFSY!$A$2:$A$11</c:f>
              <c:numCache>
                <c:formatCode>m/d/yyyy</c:formatCode>
                <c:ptCount val="10"/>
                <c:pt idx="0">
                  <c:v>43951</c:v>
                </c:pt>
                <c:pt idx="1">
                  <c:v>43979</c:v>
                </c:pt>
                <c:pt idx="2">
                  <c:v>44011</c:v>
                </c:pt>
                <c:pt idx="3">
                  <c:v>44041</c:v>
                </c:pt>
                <c:pt idx="4">
                  <c:v>44069</c:v>
                </c:pt>
                <c:pt idx="5">
                  <c:v>44104</c:v>
                </c:pt>
                <c:pt idx="6">
                  <c:v>44133</c:v>
                </c:pt>
                <c:pt idx="7">
                  <c:v>44165</c:v>
                </c:pt>
                <c:pt idx="8">
                  <c:v>44193</c:v>
                </c:pt>
                <c:pt idx="9">
                  <c:v>44224</c:v>
                </c:pt>
              </c:numCache>
            </c:numRef>
          </c:cat>
          <c:val>
            <c:numRef>
              <c:f>SAFSY!$B$2:$B$11</c:f>
              <c:numCache>
                <c:formatCode>General</c:formatCode>
                <c:ptCount val="10"/>
                <c:pt idx="0">
                  <c:v>78</c:v>
                </c:pt>
                <c:pt idx="1">
                  <c:v>73</c:v>
                </c:pt>
                <c:pt idx="2">
                  <c:v>67</c:v>
                </c:pt>
                <c:pt idx="3">
                  <c:v>72</c:v>
                </c:pt>
                <c:pt idx="4">
                  <c:v>88</c:v>
                </c:pt>
                <c:pt idx="5">
                  <c:v>74</c:v>
                </c:pt>
                <c:pt idx="6">
                  <c:v>58</c:v>
                </c:pt>
                <c:pt idx="7">
                  <c:v>48</c:v>
                </c:pt>
                <c:pt idx="8">
                  <c:v>51</c:v>
                </c:pt>
                <c:pt idx="9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F1-4761-9F57-FBFB813D9B5F}"/>
            </c:ext>
          </c:extLst>
        </c:ser>
        <c:ser>
          <c:idx val="1"/>
          <c:order val="1"/>
          <c:tx>
            <c:strRef>
              <c:f>SAFSY!$C$1</c:f>
              <c:strCache>
                <c:ptCount val="1"/>
                <c:pt idx="0">
                  <c:v>Singles 25+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SAFSY!$A$2:$A$11</c:f>
              <c:numCache>
                <c:formatCode>m/d/yyyy</c:formatCode>
                <c:ptCount val="10"/>
                <c:pt idx="0">
                  <c:v>43951</c:v>
                </c:pt>
                <c:pt idx="1">
                  <c:v>43979</c:v>
                </c:pt>
                <c:pt idx="2">
                  <c:v>44011</c:v>
                </c:pt>
                <c:pt idx="3">
                  <c:v>44041</c:v>
                </c:pt>
                <c:pt idx="4">
                  <c:v>44069</c:v>
                </c:pt>
                <c:pt idx="5">
                  <c:v>44104</c:v>
                </c:pt>
                <c:pt idx="6">
                  <c:v>44133</c:v>
                </c:pt>
                <c:pt idx="7">
                  <c:v>44165</c:v>
                </c:pt>
                <c:pt idx="8">
                  <c:v>44193</c:v>
                </c:pt>
                <c:pt idx="9">
                  <c:v>44224</c:v>
                </c:pt>
              </c:numCache>
            </c:numRef>
          </c:cat>
          <c:val>
            <c:numRef>
              <c:f>SAFSY!$C$2:$C$11</c:f>
              <c:numCache>
                <c:formatCode>General</c:formatCode>
                <c:ptCount val="10"/>
                <c:pt idx="0">
                  <c:v>172</c:v>
                </c:pt>
                <c:pt idx="1">
                  <c:v>203</c:v>
                </c:pt>
                <c:pt idx="2">
                  <c:v>193</c:v>
                </c:pt>
                <c:pt idx="3">
                  <c:v>187</c:v>
                </c:pt>
                <c:pt idx="4">
                  <c:v>218</c:v>
                </c:pt>
                <c:pt idx="5">
                  <c:v>252</c:v>
                </c:pt>
                <c:pt idx="6">
                  <c:v>260</c:v>
                </c:pt>
                <c:pt idx="7">
                  <c:v>267</c:v>
                </c:pt>
                <c:pt idx="8">
                  <c:v>268</c:v>
                </c:pt>
                <c:pt idx="9">
                  <c:v>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F1-4761-9F57-FBFB813D9B5F}"/>
            </c:ext>
          </c:extLst>
        </c:ser>
        <c:ser>
          <c:idx val="2"/>
          <c:order val="2"/>
          <c:tx>
            <c:strRef>
              <c:f>SAFSY!$D$1</c:f>
              <c:strCache>
                <c:ptCount val="1"/>
                <c:pt idx="0">
                  <c:v>Youth Singles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SAFSY!$A$2:$A$11</c:f>
              <c:numCache>
                <c:formatCode>m/d/yyyy</c:formatCode>
                <c:ptCount val="10"/>
                <c:pt idx="0">
                  <c:v>43951</c:v>
                </c:pt>
                <c:pt idx="1">
                  <c:v>43979</c:v>
                </c:pt>
                <c:pt idx="2">
                  <c:v>44011</c:v>
                </c:pt>
                <c:pt idx="3">
                  <c:v>44041</c:v>
                </c:pt>
                <c:pt idx="4">
                  <c:v>44069</c:v>
                </c:pt>
                <c:pt idx="5">
                  <c:v>44104</c:v>
                </c:pt>
                <c:pt idx="6">
                  <c:v>44133</c:v>
                </c:pt>
                <c:pt idx="7">
                  <c:v>44165</c:v>
                </c:pt>
                <c:pt idx="8">
                  <c:v>44193</c:v>
                </c:pt>
                <c:pt idx="9">
                  <c:v>44224</c:v>
                </c:pt>
              </c:numCache>
            </c:numRef>
          </c:cat>
          <c:val>
            <c:numRef>
              <c:f>SAFSY!$D$2:$D$11</c:f>
              <c:numCache>
                <c:formatCode>General</c:formatCode>
                <c:ptCount val="10"/>
                <c:pt idx="0">
                  <c:v>39</c:v>
                </c:pt>
                <c:pt idx="1">
                  <c:v>49</c:v>
                </c:pt>
                <c:pt idx="2">
                  <c:v>47</c:v>
                </c:pt>
                <c:pt idx="3">
                  <c:v>48</c:v>
                </c:pt>
                <c:pt idx="4">
                  <c:v>44</c:v>
                </c:pt>
                <c:pt idx="5">
                  <c:v>39</c:v>
                </c:pt>
                <c:pt idx="6">
                  <c:v>53</c:v>
                </c:pt>
                <c:pt idx="7">
                  <c:v>43</c:v>
                </c:pt>
                <c:pt idx="8">
                  <c:v>28</c:v>
                </c:pt>
                <c:pt idx="9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EF1-4761-9F57-FBFB813D9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0441328"/>
        <c:axId val="1940408048"/>
      </c:lineChart>
      <c:dateAx>
        <c:axId val="19404413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408048"/>
        <c:crosses val="autoZero"/>
        <c:auto val="1"/>
        <c:lblOffset val="100"/>
        <c:baseTimeUnit val="months"/>
      </c:dateAx>
      <c:valAx>
        <c:axId val="194040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44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4.1.20-12.31.20</a:t>
            </a:r>
            <a:r>
              <a:rPr lang="en-US" baseline="0"/>
              <a:t> Quarterly Average HH Entering and Exiting PP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Entering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2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8575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6C-4AB7-ADD0-337E13A8539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6C-4AB7-ADD0-337E13A8539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76C-4AB7-ADD0-337E13A8539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04586F-C4F9-4A85-B3B4-DEA93146C0FD}" type="VALUE">
                      <a:rPr lang="en-US" sz="2000" b="1" i="0" baseline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30795339458582"/>
                      <c:h val="0.106323441674664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6C-4AB7-ADD0-337E13A85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Singles 25+</c:v>
                </c:pt>
                <c:pt idx="1">
                  <c:v>Families</c:v>
                </c:pt>
                <c:pt idx="2">
                  <c:v>Single Youth</c:v>
                </c:pt>
              </c:strCache>
            </c:strRef>
          </c:cat>
          <c:val>
            <c:numRef>
              <c:f>Sheet1!$B$3:$B$5</c:f>
              <c:numCache>
                <c:formatCode>0</c:formatCode>
                <c:ptCount val="3"/>
                <c:pt idx="0">
                  <c:v>109.66666666666667</c:v>
                </c:pt>
                <c:pt idx="1">
                  <c:v>52.333333333333336</c:v>
                </c:pt>
                <c:pt idx="2">
                  <c:v>30.666666666666668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6C-4AB7-ADD0-337E13A8539C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Exiting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28575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676C-4AB7-ADD0-337E13A8539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5A9305C-268A-4744-A1C2-79D37D64793E}" type="VALUE">
                      <a:rPr lang="en-US" sz="2000" b="1" i="0" baseline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76C-4AB7-ADD0-337E13A85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Singles 25+</c:v>
                </c:pt>
                <c:pt idx="1">
                  <c:v>Families</c:v>
                </c:pt>
                <c:pt idx="2">
                  <c:v>Single Youth</c:v>
                </c:pt>
              </c:strCache>
            </c:strRef>
          </c:cat>
          <c:val>
            <c:numRef>
              <c:f>Sheet1!$C$3:$C$5</c:f>
              <c:numCache>
                <c:formatCode>0</c:formatCode>
                <c:ptCount val="3"/>
                <c:pt idx="0">
                  <c:v>56.333333333333336</c:v>
                </c:pt>
                <c:pt idx="1">
                  <c:v>43.666666666666664</c:v>
                </c:pt>
                <c:pt idx="2">
                  <c:v>30.666666666666668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76C-4AB7-ADD0-337E13A853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31849999"/>
        <c:axId val="1031842095"/>
      </c:barChart>
      <c:catAx>
        <c:axId val="103184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842095"/>
        <c:crosses val="autoZero"/>
        <c:auto val="1"/>
        <c:lblAlgn val="ctr"/>
        <c:lblOffset val="100"/>
        <c:noMultiLvlLbl val="0"/>
      </c:catAx>
      <c:valAx>
        <c:axId val="1031842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849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FF8E9-B38C-43C8-8F07-E175779B3EB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21E90E-C17A-4B4A-828E-32DD9000C8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Case consultation</a:t>
          </a:r>
        </a:p>
      </dgm:t>
    </dgm:pt>
    <dgm:pt modelId="{047EAEDE-D106-4EDA-9774-C97B728B2F97}" type="parTrans" cxnId="{E640A849-9932-4855-A274-082162C39752}">
      <dgm:prSet/>
      <dgm:spPr/>
      <dgm:t>
        <a:bodyPr/>
        <a:lstStyle/>
        <a:p>
          <a:endParaRPr lang="en-US"/>
        </a:p>
      </dgm:t>
    </dgm:pt>
    <dgm:pt modelId="{56B32AAF-45F0-4EEB-A943-A949F72B1933}" type="sibTrans" cxnId="{E640A849-9932-4855-A274-082162C39752}">
      <dgm:prSet/>
      <dgm:spPr/>
      <dgm:t>
        <a:bodyPr/>
        <a:lstStyle/>
        <a:p>
          <a:endParaRPr lang="en-US"/>
        </a:p>
      </dgm:t>
    </dgm:pt>
    <dgm:pt modelId="{135A2D3A-BA73-4D81-8ABE-74DF05B879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Referrals to housing programs are going better</a:t>
          </a:r>
        </a:p>
      </dgm:t>
    </dgm:pt>
    <dgm:pt modelId="{795C07BE-BC87-42D2-B639-91245D6D72CC}" type="parTrans" cxnId="{A5C243FB-C9FF-4B57-AFE3-8982796A2080}">
      <dgm:prSet/>
      <dgm:spPr/>
      <dgm:t>
        <a:bodyPr/>
        <a:lstStyle/>
        <a:p>
          <a:endParaRPr lang="en-US"/>
        </a:p>
      </dgm:t>
    </dgm:pt>
    <dgm:pt modelId="{857B7BA8-530E-4A4B-8284-0E0C3EAD693E}" type="sibTrans" cxnId="{A5C243FB-C9FF-4B57-AFE3-8982796A2080}">
      <dgm:prSet/>
      <dgm:spPr/>
      <dgm:t>
        <a:bodyPr/>
        <a:lstStyle/>
        <a:p>
          <a:endParaRPr lang="en-US"/>
        </a:p>
      </dgm:t>
    </dgm:pt>
    <dgm:pt modelId="{FE875AEE-2112-4967-896C-6A5B9127AC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 doing VI-SPDAT</a:t>
          </a:r>
        </a:p>
      </dgm:t>
    </dgm:pt>
    <dgm:pt modelId="{71B3C0DC-CC8B-41C5-8046-5CB5AD4FC5BD}" type="parTrans" cxnId="{D7603F6A-B609-4869-B4F0-D3A6F7173947}">
      <dgm:prSet/>
      <dgm:spPr/>
      <dgm:t>
        <a:bodyPr/>
        <a:lstStyle/>
        <a:p>
          <a:endParaRPr lang="en-US"/>
        </a:p>
      </dgm:t>
    </dgm:pt>
    <dgm:pt modelId="{48DB82DF-EA6A-4D2B-BD79-BD540DDB2E8F}" type="sibTrans" cxnId="{D7603F6A-B609-4869-B4F0-D3A6F7173947}">
      <dgm:prSet/>
      <dgm:spPr/>
      <dgm:t>
        <a:bodyPr/>
        <a:lstStyle/>
        <a:p>
          <a:endParaRPr lang="en-US"/>
        </a:p>
      </dgm:t>
    </dgm:pt>
    <dgm:pt modelId="{BF7E0B0E-E9B7-4E37-A3B8-3FAFF9BD3F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New HMIS workflow makes more sense</a:t>
          </a:r>
        </a:p>
      </dgm:t>
    </dgm:pt>
    <dgm:pt modelId="{40051B1D-811F-4BBB-9024-BC3DC951EAAE}" type="parTrans" cxnId="{341F9C2E-C91D-40A4-921A-A827B8676C29}">
      <dgm:prSet/>
      <dgm:spPr/>
      <dgm:t>
        <a:bodyPr/>
        <a:lstStyle/>
        <a:p>
          <a:endParaRPr lang="en-US"/>
        </a:p>
      </dgm:t>
    </dgm:pt>
    <dgm:pt modelId="{DD81AD66-3E22-4208-B59F-C3016E357506}" type="sibTrans" cxnId="{341F9C2E-C91D-40A4-921A-A827B8676C29}">
      <dgm:prSet/>
      <dgm:spPr/>
      <dgm:t>
        <a:bodyPr/>
        <a:lstStyle/>
        <a:p>
          <a:endParaRPr lang="en-US"/>
        </a:p>
      </dgm:t>
    </dgm:pt>
    <dgm:pt modelId="{3832D051-87A9-426B-AA86-95AE9134ACCF}" type="pres">
      <dgm:prSet presAssocID="{DE4FF8E9-B38C-43C8-8F07-E175779B3EBD}" presName="root" presStyleCnt="0">
        <dgm:presLayoutVars>
          <dgm:dir/>
          <dgm:resizeHandles val="exact"/>
        </dgm:presLayoutVars>
      </dgm:prSet>
      <dgm:spPr/>
    </dgm:pt>
    <dgm:pt modelId="{3144A64D-02D1-425F-9E11-B42EE4D61E62}" type="pres">
      <dgm:prSet presAssocID="{5321E90E-C17A-4B4A-828E-32DD9000C84B}" presName="compNode" presStyleCnt="0"/>
      <dgm:spPr/>
    </dgm:pt>
    <dgm:pt modelId="{4C860F0F-20B2-42A8-ADF7-81DBADF5B7F5}" type="pres">
      <dgm:prSet presAssocID="{5321E90E-C17A-4B4A-828E-32DD9000C84B}" presName="bgRect" presStyleLbl="bgShp" presStyleIdx="0" presStyleCnt="4"/>
      <dgm:spPr/>
    </dgm:pt>
    <dgm:pt modelId="{C90CF406-4D21-44EA-B9B9-AF7C5D36D5E4}" type="pres">
      <dgm:prSet presAssocID="{5321E90E-C17A-4B4A-828E-32DD9000C8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2DE48471-8C00-4F32-954D-27CD8777E1EB}" type="pres">
      <dgm:prSet presAssocID="{5321E90E-C17A-4B4A-828E-32DD9000C84B}" presName="spaceRect" presStyleCnt="0"/>
      <dgm:spPr/>
    </dgm:pt>
    <dgm:pt modelId="{CA55585C-5788-4CCE-9986-46638BC4AD2E}" type="pres">
      <dgm:prSet presAssocID="{5321E90E-C17A-4B4A-828E-32DD9000C84B}" presName="parTx" presStyleLbl="revTx" presStyleIdx="0" presStyleCnt="4">
        <dgm:presLayoutVars>
          <dgm:chMax val="0"/>
          <dgm:chPref val="0"/>
        </dgm:presLayoutVars>
      </dgm:prSet>
      <dgm:spPr/>
    </dgm:pt>
    <dgm:pt modelId="{23D4D184-95F1-4592-8A76-032425B05BB6}" type="pres">
      <dgm:prSet presAssocID="{56B32AAF-45F0-4EEB-A943-A949F72B1933}" presName="sibTrans" presStyleCnt="0"/>
      <dgm:spPr/>
    </dgm:pt>
    <dgm:pt modelId="{0C62A380-0408-4DD0-AAE6-48C66C4198A6}" type="pres">
      <dgm:prSet presAssocID="{135A2D3A-BA73-4D81-8ABE-74DF05B879E0}" presName="compNode" presStyleCnt="0"/>
      <dgm:spPr/>
    </dgm:pt>
    <dgm:pt modelId="{E6F4D855-6010-40F6-BBC3-B6DCBD7CB7C4}" type="pres">
      <dgm:prSet presAssocID="{135A2D3A-BA73-4D81-8ABE-74DF05B879E0}" presName="bgRect" presStyleLbl="bgShp" presStyleIdx="1" presStyleCnt="4"/>
      <dgm:spPr/>
    </dgm:pt>
    <dgm:pt modelId="{CE0587A5-04EF-4FCD-A0E1-0D0AAC790D99}" type="pres">
      <dgm:prSet presAssocID="{135A2D3A-BA73-4D81-8ABE-74DF05B879E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2A5F66DD-99C2-4B59-865F-C0CEB3A98D3F}" type="pres">
      <dgm:prSet presAssocID="{135A2D3A-BA73-4D81-8ABE-74DF05B879E0}" presName="spaceRect" presStyleCnt="0"/>
      <dgm:spPr/>
    </dgm:pt>
    <dgm:pt modelId="{37B98601-9021-4ADA-A301-18525F0FA2B9}" type="pres">
      <dgm:prSet presAssocID="{135A2D3A-BA73-4D81-8ABE-74DF05B879E0}" presName="parTx" presStyleLbl="revTx" presStyleIdx="1" presStyleCnt="4">
        <dgm:presLayoutVars>
          <dgm:chMax val="0"/>
          <dgm:chPref val="0"/>
        </dgm:presLayoutVars>
      </dgm:prSet>
      <dgm:spPr/>
    </dgm:pt>
    <dgm:pt modelId="{558A010A-80AA-4CEA-9FF5-A1C6E728344D}" type="pres">
      <dgm:prSet presAssocID="{857B7BA8-530E-4A4B-8284-0E0C3EAD693E}" presName="sibTrans" presStyleCnt="0"/>
      <dgm:spPr/>
    </dgm:pt>
    <dgm:pt modelId="{D4E416F1-31EF-46FA-B625-88474B6ABB57}" type="pres">
      <dgm:prSet presAssocID="{FE875AEE-2112-4967-896C-6A5B9127ACBD}" presName="compNode" presStyleCnt="0"/>
      <dgm:spPr/>
    </dgm:pt>
    <dgm:pt modelId="{76688AA2-AA9F-4264-8380-80075EB955BD}" type="pres">
      <dgm:prSet presAssocID="{FE875AEE-2112-4967-896C-6A5B9127ACBD}" presName="bgRect" presStyleLbl="bgShp" presStyleIdx="2" presStyleCnt="4"/>
      <dgm:spPr/>
    </dgm:pt>
    <dgm:pt modelId="{4EA7D341-C7B0-4929-868F-4CA2744699F8}" type="pres">
      <dgm:prSet presAssocID="{FE875AEE-2112-4967-896C-6A5B9127ACB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27413FB2-7B07-4B60-A688-DB238AE96FD2}" type="pres">
      <dgm:prSet presAssocID="{FE875AEE-2112-4967-896C-6A5B9127ACBD}" presName="spaceRect" presStyleCnt="0"/>
      <dgm:spPr/>
    </dgm:pt>
    <dgm:pt modelId="{DC8AD071-1125-491D-A34F-C81B7A6C5998}" type="pres">
      <dgm:prSet presAssocID="{FE875AEE-2112-4967-896C-6A5B9127ACBD}" presName="parTx" presStyleLbl="revTx" presStyleIdx="2" presStyleCnt="4">
        <dgm:presLayoutVars>
          <dgm:chMax val="0"/>
          <dgm:chPref val="0"/>
        </dgm:presLayoutVars>
      </dgm:prSet>
      <dgm:spPr/>
    </dgm:pt>
    <dgm:pt modelId="{279ECD81-00E5-48FE-86F7-E4BEC3A19CB5}" type="pres">
      <dgm:prSet presAssocID="{48DB82DF-EA6A-4D2B-BD79-BD540DDB2E8F}" presName="sibTrans" presStyleCnt="0"/>
      <dgm:spPr/>
    </dgm:pt>
    <dgm:pt modelId="{BCB75FB7-4D42-4855-9520-76033A4266B8}" type="pres">
      <dgm:prSet presAssocID="{BF7E0B0E-E9B7-4E37-A3B8-3FAFF9BD3FC5}" presName="compNode" presStyleCnt="0"/>
      <dgm:spPr/>
    </dgm:pt>
    <dgm:pt modelId="{26EB296A-25BE-480E-840A-94F64A45EFCB}" type="pres">
      <dgm:prSet presAssocID="{BF7E0B0E-E9B7-4E37-A3B8-3FAFF9BD3FC5}" presName="bgRect" presStyleLbl="bgShp" presStyleIdx="3" presStyleCnt="4"/>
      <dgm:spPr/>
    </dgm:pt>
    <dgm:pt modelId="{E287839F-EE6A-47D1-804F-03612BBB03E1}" type="pres">
      <dgm:prSet presAssocID="{BF7E0B0E-E9B7-4E37-A3B8-3FAFF9BD3FC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D2B0109C-DD97-43B6-9714-972B430FB1F4}" type="pres">
      <dgm:prSet presAssocID="{BF7E0B0E-E9B7-4E37-A3B8-3FAFF9BD3FC5}" presName="spaceRect" presStyleCnt="0"/>
      <dgm:spPr/>
    </dgm:pt>
    <dgm:pt modelId="{CF4763D4-5077-4CE2-BFBE-6AC520BBE8AC}" type="pres">
      <dgm:prSet presAssocID="{BF7E0B0E-E9B7-4E37-A3B8-3FAFF9BD3FC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BC7922B-C6AB-4C67-B664-DBF345C68900}" type="presOf" srcId="{BF7E0B0E-E9B7-4E37-A3B8-3FAFF9BD3FC5}" destId="{CF4763D4-5077-4CE2-BFBE-6AC520BBE8AC}" srcOrd="0" destOrd="0" presId="urn:microsoft.com/office/officeart/2018/2/layout/IconVerticalSolidList"/>
    <dgm:cxn modelId="{341F9C2E-C91D-40A4-921A-A827B8676C29}" srcId="{DE4FF8E9-B38C-43C8-8F07-E175779B3EBD}" destId="{BF7E0B0E-E9B7-4E37-A3B8-3FAFF9BD3FC5}" srcOrd="3" destOrd="0" parTransId="{40051B1D-811F-4BBB-9024-BC3DC951EAAE}" sibTransId="{DD81AD66-3E22-4208-B59F-C3016E357506}"/>
    <dgm:cxn modelId="{51E35E3A-E0E2-48C2-80DB-B8021E510BB9}" type="presOf" srcId="{135A2D3A-BA73-4D81-8ABE-74DF05B879E0}" destId="{37B98601-9021-4ADA-A301-18525F0FA2B9}" srcOrd="0" destOrd="0" presId="urn:microsoft.com/office/officeart/2018/2/layout/IconVerticalSolidList"/>
    <dgm:cxn modelId="{E9004668-D75A-450B-80B3-1C07D419B817}" type="presOf" srcId="{FE875AEE-2112-4967-896C-6A5B9127ACBD}" destId="{DC8AD071-1125-491D-A34F-C81B7A6C5998}" srcOrd="0" destOrd="0" presId="urn:microsoft.com/office/officeart/2018/2/layout/IconVerticalSolidList"/>
    <dgm:cxn modelId="{E640A849-9932-4855-A274-082162C39752}" srcId="{DE4FF8E9-B38C-43C8-8F07-E175779B3EBD}" destId="{5321E90E-C17A-4B4A-828E-32DD9000C84B}" srcOrd="0" destOrd="0" parTransId="{047EAEDE-D106-4EDA-9774-C97B728B2F97}" sibTransId="{56B32AAF-45F0-4EEB-A943-A949F72B1933}"/>
    <dgm:cxn modelId="{D7603F6A-B609-4869-B4F0-D3A6F7173947}" srcId="{DE4FF8E9-B38C-43C8-8F07-E175779B3EBD}" destId="{FE875AEE-2112-4967-896C-6A5B9127ACBD}" srcOrd="2" destOrd="0" parTransId="{71B3C0DC-CC8B-41C5-8046-5CB5AD4FC5BD}" sibTransId="{48DB82DF-EA6A-4D2B-BD79-BD540DDB2E8F}"/>
    <dgm:cxn modelId="{B8C3E4B8-669E-470A-9B6F-D471C450FC36}" type="presOf" srcId="{DE4FF8E9-B38C-43C8-8F07-E175779B3EBD}" destId="{3832D051-87A9-426B-AA86-95AE9134ACCF}" srcOrd="0" destOrd="0" presId="urn:microsoft.com/office/officeart/2018/2/layout/IconVerticalSolidList"/>
    <dgm:cxn modelId="{A97AF4E4-A119-4781-924E-D6BF2B94A710}" type="presOf" srcId="{5321E90E-C17A-4B4A-828E-32DD9000C84B}" destId="{CA55585C-5788-4CCE-9986-46638BC4AD2E}" srcOrd="0" destOrd="0" presId="urn:microsoft.com/office/officeart/2018/2/layout/IconVerticalSolidList"/>
    <dgm:cxn modelId="{A5C243FB-C9FF-4B57-AFE3-8982796A2080}" srcId="{DE4FF8E9-B38C-43C8-8F07-E175779B3EBD}" destId="{135A2D3A-BA73-4D81-8ABE-74DF05B879E0}" srcOrd="1" destOrd="0" parTransId="{795C07BE-BC87-42D2-B639-91245D6D72CC}" sibTransId="{857B7BA8-530E-4A4B-8284-0E0C3EAD693E}"/>
    <dgm:cxn modelId="{EAC0EC3E-EA3E-464D-951B-8EA8EE791F8F}" type="presParOf" srcId="{3832D051-87A9-426B-AA86-95AE9134ACCF}" destId="{3144A64D-02D1-425F-9E11-B42EE4D61E62}" srcOrd="0" destOrd="0" presId="urn:microsoft.com/office/officeart/2018/2/layout/IconVerticalSolidList"/>
    <dgm:cxn modelId="{18A31975-C0D3-427E-8EC2-55D72FBBDED3}" type="presParOf" srcId="{3144A64D-02D1-425F-9E11-B42EE4D61E62}" destId="{4C860F0F-20B2-42A8-ADF7-81DBADF5B7F5}" srcOrd="0" destOrd="0" presId="urn:microsoft.com/office/officeart/2018/2/layout/IconVerticalSolidList"/>
    <dgm:cxn modelId="{17216AD7-0A5C-4AD3-9E8D-0615003727EE}" type="presParOf" srcId="{3144A64D-02D1-425F-9E11-B42EE4D61E62}" destId="{C90CF406-4D21-44EA-B9B9-AF7C5D36D5E4}" srcOrd="1" destOrd="0" presId="urn:microsoft.com/office/officeart/2018/2/layout/IconVerticalSolidList"/>
    <dgm:cxn modelId="{2D5EDC81-DC40-40ED-BAA0-1860733F1605}" type="presParOf" srcId="{3144A64D-02D1-425F-9E11-B42EE4D61E62}" destId="{2DE48471-8C00-4F32-954D-27CD8777E1EB}" srcOrd="2" destOrd="0" presId="urn:microsoft.com/office/officeart/2018/2/layout/IconVerticalSolidList"/>
    <dgm:cxn modelId="{A8EF9E5F-4F75-47D1-A6DC-71EF3CF8AF51}" type="presParOf" srcId="{3144A64D-02D1-425F-9E11-B42EE4D61E62}" destId="{CA55585C-5788-4CCE-9986-46638BC4AD2E}" srcOrd="3" destOrd="0" presId="urn:microsoft.com/office/officeart/2018/2/layout/IconVerticalSolidList"/>
    <dgm:cxn modelId="{F22BCE21-E733-48FE-B9E1-398A4E1BCBB2}" type="presParOf" srcId="{3832D051-87A9-426B-AA86-95AE9134ACCF}" destId="{23D4D184-95F1-4592-8A76-032425B05BB6}" srcOrd="1" destOrd="0" presId="urn:microsoft.com/office/officeart/2018/2/layout/IconVerticalSolidList"/>
    <dgm:cxn modelId="{5249BB2C-8E5E-4C36-8EA3-2BAB83F56083}" type="presParOf" srcId="{3832D051-87A9-426B-AA86-95AE9134ACCF}" destId="{0C62A380-0408-4DD0-AAE6-48C66C4198A6}" srcOrd="2" destOrd="0" presId="urn:microsoft.com/office/officeart/2018/2/layout/IconVerticalSolidList"/>
    <dgm:cxn modelId="{41C5B68E-C58A-4995-97FE-C8156A0F5FCE}" type="presParOf" srcId="{0C62A380-0408-4DD0-AAE6-48C66C4198A6}" destId="{E6F4D855-6010-40F6-BBC3-B6DCBD7CB7C4}" srcOrd="0" destOrd="0" presId="urn:microsoft.com/office/officeart/2018/2/layout/IconVerticalSolidList"/>
    <dgm:cxn modelId="{5F01FB6B-FB38-4325-9DC4-C1652FFC2770}" type="presParOf" srcId="{0C62A380-0408-4DD0-AAE6-48C66C4198A6}" destId="{CE0587A5-04EF-4FCD-A0E1-0D0AAC790D99}" srcOrd="1" destOrd="0" presId="urn:microsoft.com/office/officeart/2018/2/layout/IconVerticalSolidList"/>
    <dgm:cxn modelId="{2D602B4E-26B7-466C-A696-FD5D125747F8}" type="presParOf" srcId="{0C62A380-0408-4DD0-AAE6-48C66C4198A6}" destId="{2A5F66DD-99C2-4B59-865F-C0CEB3A98D3F}" srcOrd="2" destOrd="0" presId="urn:microsoft.com/office/officeart/2018/2/layout/IconVerticalSolidList"/>
    <dgm:cxn modelId="{BB72CB5A-B5A3-4AAD-AE91-7F81724AF915}" type="presParOf" srcId="{0C62A380-0408-4DD0-AAE6-48C66C4198A6}" destId="{37B98601-9021-4ADA-A301-18525F0FA2B9}" srcOrd="3" destOrd="0" presId="urn:microsoft.com/office/officeart/2018/2/layout/IconVerticalSolidList"/>
    <dgm:cxn modelId="{C938866F-9042-4378-8E22-E6603ABDA041}" type="presParOf" srcId="{3832D051-87A9-426B-AA86-95AE9134ACCF}" destId="{558A010A-80AA-4CEA-9FF5-A1C6E728344D}" srcOrd="3" destOrd="0" presId="urn:microsoft.com/office/officeart/2018/2/layout/IconVerticalSolidList"/>
    <dgm:cxn modelId="{D4668062-A311-4D7C-A15B-A63EC239863B}" type="presParOf" srcId="{3832D051-87A9-426B-AA86-95AE9134ACCF}" destId="{D4E416F1-31EF-46FA-B625-88474B6ABB57}" srcOrd="4" destOrd="0" presId="urn:microsoft.com/office/officeart/2018/2/layout/IconVerticalSolidList"/>
    <dgm:cxn modelId="{1C2F7CA5-933B-4A72-944B-968D0D9C4C73}" type="presParOf" srcId="{D4E416F1-31EF-46FA-B625-88474B6ABB57}" destId="{76688AA2-AA9F-4264-8380-80075EB955BD}" srcOrd="0" destOrd="0" presId="urn:microsoft.com/office/officeart/2018/2/layout/IconVerticalSolidList"/>
    <dgm:cxn modelId="{F0B166CF-E4EF-4C15-AC1C-4A579266D447}" type="presParOf" srcId="{D4E416F1-31EF-46FA-B625-88474B6ABB57}" destId="{4EA7D341-C7B0-4929-868F-4CA2744699F8}" srcOrd="1" destOrd="0" presId="urn:microsoft.com/office/officeart/2018/2/layout/IconVerticalSolidList"/>
    <dgm:cxn modelId="{61B706B0-3183-4ADF-B42D-5975FF6025EF}" type="presParOf" srcId="{D4E416F1-31EF-46FA-B625-88474B6ABB57}" destId="{27413FB2-7B07-4B60-A688-DB238AE96FD2}" srcOrd="2" destOrd="0" presId="urn:microsoft.com/office/officeart/2018/2/layout/IconVerticalSolidList"/>
    <dgm:cxn modelId="{9AA16C7B-95B3-4E69-96D9-B6EF796FB66F}" type="presParOf" srcId="{D4E416F1-31EF-46FA-B625-88474B6ABB57}" destId="{DC8AD071-1125-491D-A34F-C81B7A6C5998}" srcOrd="3" destOrd="0" presId="urn:microsoft.com/office/officeart/2018/2/layout/IconVerticalSolidList"/>
    <dgm:cxn modelId="{DB6381B9-4888-4553-A613-9F2A89A36D5D}" type="presParOf" srcId="{3832D051-87A9-426B-AA86-95AE9134ACCF}" destId="{279ECD81-00E5-48FE-86F7-E4BEC3A19CB5}" srcOrd="5" destOrd="0" presId="urn:microsoft.com/office/officeart/2018/2/layout/IconVerticalSolidList"/>
    <dgm:cxn modelId="{13908925-97F4-47E3-BE5F-4C9419798ADB}" type="presParOf" srcId="{3832D051-87A9-426B-AA86-95AE9134ACCF}" destId="{BCB75FB7-4D42-4855-9520-76033A4266B8}" srcOrd="6" destOrd="0" presId="urn:microsoft.com/office/officeart/2018/2/layout/IconVerticalSolidList"/>
    <dgm:cxn modelId="{9D472A14-59A8-44B9-ABC2-4756D920CB19}" type="presParOf" srcId="{BCB75FB7-4D42-4855-9520-76033A4266B8}" destId="{26EB296A-25BE-480E-840A-94F64A45EFCB}" srcOrd="0" destOrd="0" presId="urn:microsoft.com/office/officeart/2018/2/layout/IconVerticalSolidList"/>
    <dgm:cxn modelId="{5EB9385B-B9BB-4BD8-9620-97731C764AEB}" type="presParOf" srcId="{BCB75FB7-4D42-4855-9520-76033A4266B8}" destId="{E287839F-EE6A-47D1-804F-03612BBB03E1}" srcOrd="1" destOrd="0" presId="urn:microsoft.com/office/officeart/2018/2/layout/IconVerticalSolidList"/>
    <dgm:cxn modelId="{DB9C0A04-1C5A-4EFE-8EDD-2D3ECE27AB81}" type="presParOf" srcId="{BCB75FB7-4D42-4855-9520-76033A4266B8}" destId="{D2B0109C-DD97-43B6-9714-972B430FB1F4}" srcOrd="2" destOrd="0" presId="urn:microsoft.com/office/officeart/2018/2/layout/IconVerticalSolidList"/>
    <dgm:cxn modelId="{B019DB4B-E129-4CBA-854E-4B41EFEC140E}" type="presParOf" srcId="{BCB75FB7-4D42-4855-9520-76033A4266B8}" destId="{CF4763D4-5077-4CE2-BFBE-6AC520BBE8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60F0F-20B2-42A8-ADF7-81DBADF5B7F5}">
      <dsp:nvSpPr>
        <dsp:cNvPr id="0" name=""/>
        <dsp:cNvSpPr/>
      </dsp:nvSpPr>
      <dsp:spPr>
        <a:xfrm>
          <a:off x="0" y="1529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CF406-4D21-44EA-B9B9-AF7C5D36D5E4}">
      <dsp:nvSpPr>
        <dsp:cNvPr id="0" name=""/>
        <dsp:cNvSpPr/>
      </dsp:nvSpPr>
      <dsp:spPr>
        <a:xfrm>
          <a:off x="234455" y="175917"/>
          <a:ext cx="426282" cy="4262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5585C-5788-4CCE-9986-46638BC4AD2E}">
      <dsp:nvSpPr>
        <dsp:cNvPr id="0" name=""/>
        <dsp:cNvSpPr/>
      </dsp:nvSpPr>
      <dsp:spPr>
        <a:xfrm>
          <a:off x="895192" y="1529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Case consultation</a:t>
          </a:r>
        </a:p>
      </dsp:txBody>
      <dsp:txXfrm>
        <a:off x="895192" y="1529"/>
        <a:ext cx="4262594" cy="775058"/>
      </dsp:txXfrm>
    </dsp:sp>
    <dsp:sp modelId="{E6F4D855-6010-40F6-BBC3-B6DCBD7CB7C4}">
      <dsp:nvSpPr>
        <dsp:cNvPr id="0" name=""/>
        <dsp:cNvSpPr/>
      </dsp:nvSpPr>
      <dsp:spPr>
        <a:xfrm>
          <a:off x="0" y="970352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587A5-04EF-4FCD-A0E1-0D0AAC790D99}">
      <dsp:nvSpPr>
        <dsp:cNvPr id="0" name=""/>
        <dsp:cNvSpPr/>
      </dsp:nvSpPr>
      <dsp:spPr>
        <a:xfrm>
          <a:off x="234455" y="1144741"/>
          <a:ext cx="426282" cy="4262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98601-9021-4ADA-A301-18525F0FA2B9}">
      <dsp:nvSpPr>
        <dsp:cNvPr id="0" name=""/>
        <dsp:cNvSpPr/>
      </dsp:nvSpPr>
      <dsp:spPr>
        <a:xfrm>
          <a:off x="895192" y="970352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Referrals to housing programs are going better</a:t>
          </a:r>
        </a:p>
      </dsp:txBody>
      <dsp:txXfrm>
        <a:off x="895192" y="970352"/>
        <a:ext cx="4262594" cy="775058"/>
      </dsp:txXfrm>
    </dsp:sp>
    <dsp:sp modelId="{76688AA2-AA9F-4264-8380-80075EB955BD}">
      <dsp:nvSpPr>
        <dsp:cNvPr id="0" name=""/>
        <dsp:cNvSpPr/>
      </dsp:nvSpPr>
      <dsp:spPr>
        <a:xfrm>
          <a:off x="0" y="1939176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7D341-C7B0-4929-868F-4CA2744699F8}">
      <dsp:nvSpPr>
        <dsp:cNvPr id="0" name=""/>
        <dsp:cNvSpPr/>
      </dsp:nvSpPr>
      <dsp:spPr>
        <a:xfrm>
          <a:off x="234455" y="2113564"/>
          <a:ext cx="426282" cy="4262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D071-1125-491D-A34F-C81B7A6C5998}">
      <dsp:nvSpPr>
        <dsp:cNvPr id="0" name=""/>
        <dsp:cNvSpPr/>
      </dsp:nvSpPr>
      <dsp:spPr>
        <a:xfrm>
          <a:off x="895192" y="1939176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NOT doing VI-SPDAT</a:t>
          </a:r>
        </a:p>
      </dsp:txBody>
      <dsp:txXfrm>
        <a:off x="895192" y="1939176"/>
        <a:ext cx="4262594" cy="775058"/>
      </dsp:txXfrm>
    </dsp:sp>
    <dsp:sp modelId="{26EB296A-25BE-480E-840A-94F64A45EFCB}">
      <dsp:nvSpPr>
        <dsp:cNvPr id="0" name=""/>
        <dsp:cNvSpPr/>
      </dsp:nvSpPr>
      <dsp:spPr>
        <a:xfrm>
          <a:off x="0" y="2907999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7839F-EE6A-47D1-804F-03612BBB03E1}">
      <dsp:nvSpPr>
        <dsp:cNvPr id="0" name=""/>
        <dsp:cNvSpPr/>
      </dsp:nvSpPr>
      <dsp:spPr>
        <a:xfrm>
          <a:off x="234455" y="3082388"/>
          <a:ext cx="426282" cy="4262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763D4-5077-4CE2-BFBE-6AC520BBE8AC}">
      <dsp:nvSpPr>
        <dsp:cNvPr id="0" name=""/>
        <dsp:cNvSpPr/>
      </dsp:nvSpPr>
      <dsp:spPr>
        <a:xfrm>
          <a:off x="895192" y="2907999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New HMIS workflow makes more sense</a:t>
          </a:r>
        </a:p>
      </dsp:txBody>
      <dsp:txXfrm>
        <a:off x="895192" y="2907999"/>
        <a:ext cx="4262594" cy="775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2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855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67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1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7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4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7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4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8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1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SMAC CES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March 4</a:t>
            </a:r>
            <a:r>
              <a:rPr lang="en-US" sz="2000" baseline="30000"/>
              <a:t>th</a:t>
            </a:r>
            <a:r>
              <a:rPr lang="en-US" sz="2000"/>
              <a:t>, 2021</a:t>
            </a:r>
          </a:p>
        </p:txBody>
      </p:sp>
      <p:sp>
        <p:nvSpPr>
          <p:cNvPr id="15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4079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8EE5-4F55-4C85-80F3-3C6053A2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Provider 1:1s – General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AFD0E-57AA-4FFD-AC06-CD3F86F8E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good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88476F0-CA17-4E42-9175-9D707A487A9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7913741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AB969-2EF7-41D7-9DD4-AD169BFF0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not-so-good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A812E4-6036-42E7-928D-E289C1D4D98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Finding housing is REALLY hard</a:t>
            </a:r>
          </a:p>
          <a:p>
            <a:r>
              <a:rPr lang="en-US" dirty="0"/>
              <a:t>Rapid Resolution is a tough conversation. Still feeling the gap here.</a:t>
            </a:r>
          </a:p>
          <a:p>
            <a:r>
              <a:rPr lang="en-US" dirty="0"/>
              <a:t>Assessment follow-up is hard and time-consuming.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3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2EF2B-11B4-416F-A886-3F1DBAF90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0" y="640822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SMAC Priority Pool Trends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99A23D02-3834-4919-9728-66FD82CF85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50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F830B-8671-46C9-B855-69814A3C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SMAC Priority Pool Trends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1141B-E1CE-4E44-BAE9-F972370EE416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Singles are hugely outpacing our resources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Singles have fewer non-CE housing options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Our Pool size is steadily increasing due to this mismatch of resources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B84F9B-420C-43D4-9C71-11658BE391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1600" y="640080"/>
          <a:ext cx="6376415" cy="49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735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E2C38-F0F5-4F98-8B22-A29A121F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Menti.com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0257D-F0F3-44A7-A1D0-66288FC67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What would your approach be to solve this resource issue?</a:t>
            </a:r>
          </a:p>
        </p:txBody>
      </p:sp>
      <p:pic>
        <p:nvPicPr>
          <p:cNvPr id="12" name="Picture 11" descr="Many question marks on black background">
            <a:extLst>
              <a:ext uri="{FF2B5EF4-FFF2-40B4-BE49-F238E27FC236}">
                <a16:creationId xmlns:a16="http://schemas.microsoft.com/office/drawing/2014/main" id="{E591BC95-88BC-4EA1-97A8-D506B8537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4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10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A49AB-8700-408A-BCB5-0726B0E1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Menti.com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0656A-20B8-49F1-8A52-D161D83C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636008"/>
            <a:ext cx="6894576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What are your suggestions for immediate list maintenance?</a:t>
            </a:r>
          </a:p>
        </p:txBody>
      </p:sp>
      <p:pic>
        <p:nvPicPr>
          <p:cNvPr id="5" name="Picture 4" descr="Navigational compass on a blue background">
            <a:extLst>
              <a:ext uri="{FF2B5EF4-FFF2-40B4-BE49-F238E27FC236}">
                <a16:creationId xmlns:a16="http://schemas.microsoft.com/office/drawing/2014/main" id="{6AA074D4-B06B-4BB9-862A-0766294C6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79" r="13922" b="-1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88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132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SMAC CES Committee</vt:lpstr>
      <vt:lpstr>Service Provider 1:1s – General feedback</vt:lpstr>
      <vt:lpstr>SMAC Priority Pool Trends</vt:lpstr>
      <vt:lpstr>SMAC Priority Pool Trends</vt:lpstr>
      <vt:lpstr>Menti.com</vt:lpstr>
      <vt:lpstr>Menti.com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SMAC CES Committee</dc:title>
  <dc:creator>Liz Moen</dc:creator>
  <cp:lastModifiedBy>Liz Moen</cp:lastModifiedBy>
  <cp:revision>11</cp:revision>
  <dcterms:created xsi:type="dcterms:W3CDTF">2021-02-26T14:43:58Z</dcterms:created>
  <dcterms:modified xsi:type="dcterms:W3CDTF">2021-03-01T22:26:09Z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