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57" r:id="rId5"/>
    <p:sldId id="317" r:id="rId6"/>
    <p:sldId id="392" r:id="rId7"/>
    <p:sldId id="277" r:id="rId8"/>
    <p:sldId id="3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7E5CBB-6F91-4B62-BD39-3C164E0DFF85}" v="157" dt="2023-02-24T16:54:55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Moen" userId="11168724-aa3a-49bd-9bfe-123740792b83" providerId="ADAL" clId="{F07E5CBB-6F91-4B62-BD39-3C164E0DFF85}"/>
    <pc:docChg chg="delSld modSld">
      <pc:chgData name="Liz Moen" userId="11168724-aa3a-49bd-9bfe-123740792b83" providerId="ADAL" clId="{F07E5CBB-6F91-4B62-BD39-3C164E0DFF85}" dt="2023-02-24T18:22:42.510" v="168" actId="20577"/>
      <pc:docMkLst>
        <pc:docMk/>
      </pc:docMkLst>
      <pc:sldChg chg="modSp mod">
        <pc:chgData name="Liz Moen" userId="11168724-aa3a-49bd-9bfe-123740792b83" providerId="ADAL" clId="{F07E5CBB-6F91-4B62-BD39-3C164E0DFF85}" dt="2023-02-24T18:22:05.147" v="165" actId="20577"/>
        <pc:sldMkLst>
          <pc:docMk/>
          <pc:sldMk cId="752814286" sldId="257"/>
        </pc:sldMkLst>
        <pc:spChg chg="mod">
          <ac:chgData name="Liz Moen" userId="11168724-aa3a-49bd-9bfe-123740792b83" providerId="ADAL" clId="{F07E5CBB-6F91-4B62-BD39-3C164E0DFF85}" dt="2023-02-24T18:21:52.578" v="141" actId="20577"/>
          <ac:spMkLst>
            <pc:docMk/>
            <pc:sldMk cId="752814286" sldId="257"/>
            <ac:spMk id="2" creationId="{286E938C-9D94-4B05-979A-D39FFC457291}"/>
          </ac:spMkLst>
        </pc:spChg>
        <pc:spChg chg="mod">
          <ac:chgData name="Liz Moen" userId="11168724-aa3a-49bd-9bfe-123740792b83" providerId="ADAL" clId="{F07E5CBB-6F91-4B62-BD39-3C164E0DFF85}" dt="2023-02-24T18:22:05.147" v="165" actId="20577"/>
          <ac:spMkLst>
            <pc:docMk/>
            <pc:sldMk cId="752814286" sldId="257"/>
            <ac:spMk id="3" creationId="{D9A11267-FC52-4990-8D98-010AFABA5544}"/>
          </ac:spMkLst>
        </pc:spChg>
      </pc:sldChg>
      <pc:sldChg chg="del">
        <pc:chgData name="Liz Moen" userId="11168724-aa3a-49bd-9bfe-123740792b83" providerId="ADAL" clId="{F07E5CBB-6F91-4B62-BD39-3C164E0DFF85}" dt="2023-02-24T18:21:10.722" v="119" actId="2696"/>
        <pc:sldMkLst>
          <pc:docMk/>
          <pc:sldMk cId="2979876663" sldId="268"/>
        </pc:sldMkLst>
      </pc:sldChg>
      <pc:sldChg chg="del">
        <pc:chgData name="Liz Moen" userId="11168724-aa3a-49bd-9bfe-123740792b83" providerId="ADAL" clId="{F07E5CBB-6F91-4B62-BD39-3C164E0DFF85}" dt="2023-02-24T18:21:16.088" v="121" actId="2696"/>
        <pc:sldMkLst>
          <pc:docMk/>
          <pc:sldMk cId="3891345585" sldId="270"/>
        </pc:sldMkLst>
      </pc:sldChg>
      <pc:sldChg chg="del">
        <pc:chgData name="Liz Moen" userId="11168724-aa3a-49bd-9bfe-123740792b83" providerId="ADAL" clId="{F07E5CBB-6F91-4B62-BD39-3C164E0DFF85}" dt="2023-02-24T18:21:13.395" v="120" actId="2696"/>
        <pc:sldMkLst>
          <pc:docMk/>
          <pc:sldMk cId="2624630061" sldId="272"/>
        </pc:sldMkLst>
      </pc:sldChg>
      <pc:sldChg chg="del">
        <pc:chgData name="Liz Moen" userId="11168724-aa3a-49bd-9bfe-123740792b83" providerId="ADAL" clId="{F07E5CBB-6F91-4B62-BD39-3C164E0DFF85}" dt="2023-02-24T18:05:35.608" v="117" actId="2696"/>
        <pc:sldMkLst>
          <pc:docMk/>
          <pc:sldMk cId="2496947791" sldId="278"/>
        </pc:sldMkLst>
      </pc:sldChg>
      <pc:sldChg chg="del">
        <pc:chgData name="Liz Moen" userId="11168724-aa3a-49bd-9bfe-123740792b83" providerId="ADAL" clId="{F07E5CBB-6F91-4B62-BD39-3C164E0DFF85}" dt="2023-02-24T18:05:40.539" v="118" actId="2696"/>
        <pc:sldMkLst>
          <pc:docMk/>
          <pc:sldMk cId="395518310" sldId="279"/>
        </pc:sldMkLst>
      </pc:sldChg>
      <pc:sldChg chg="del">
        <pc:chgData name="Liz Moen" userId="11168724-aa3a-49bd-9bfe-123740792b83" providerId="ADAL" clId="{F07E5CBB-6F91-4B62-BD39-3C164E0DFF85}" dt="2023-02-24T18:21:18.578" v="122" actId="2696"/>
        <pc:sldMkLst>
          <pc:docMk/>
          <pc:sldMk cId="1420547054" sldId="281"/>
        </pc:sldMkLst>
      </pc:sldChg>
      <pc:sldChg chg="addSp modSp mod">
        <pc:chgData name="Liz Moen" userId="11168724-aa3a-49bd-9bfe-123740792b83" providerId="ADAL" clId="{F07E5CBB-6F91-4B62-BD39-3C164E0DFF85}" dt="2023-02-24T18:04:54.525" v="115" actId="14100"/>
        <pc:sldMkLst>
          <pc:docMk/>
          <pc:sldMk cId="560021826" sldId="317"/>
        </pc:sldMkLst>
        <pc:picChg chg="add mod">
          <ac:chgData name="Liz Moen" userId="11168724-aa3a-49bd-9bfe-123740792b83" providerId="ADAL" clId="{F07E5CBB-6F91-4B62-BD39-3C164E0DFF85}" dt="2023-02-24T18:04:54.525" v="115" actId="14100"/>
          <ac:picMkLst>
            <pc:docMk/>
            <pc:sldMk cId="560021826" sldId="317"/>
            <ac:picMk id="6" creationId="{80E9BCCC-51A2-0CCE-DE32-C0F4FD4F4866}"/>
          </ac:picMkLst>
        </pc:picChg>
      </pc:sldChg>
      <pc:sldChg chg="del">
        <pc:chgData name="Liz Moen" userId="11168724-aa3a-49bd-9bfe-123740792b83" providerId="ADAL" clId="{F07E5CBB-6F91-4B62-BD39-3C164E0DFF85}" dt="2023-02-24T18:21:20.960" v="123" actId="2696"/>
        <pc:sldMkLst>
          <pc:docMk/>
          <pc:sldMk cId="3521561301" sldId="321"/>
        </pc:sldMkLst>
      </pc:sldChg>
      <pc:sldChg chg="del">
        <pc:chgData name="Liz Moen" userId="11168724-aa3a-49bd-9bfe-123740792b83" providerId="ADAL" clId="{F07E5CBB-6F91-4B62-BD39-3C164E0DFF85}" dt="2023-02-24T18:21:30.340" v="125" actId="2696"/>
        <pc:sldMkLst>
          <pc:docMk/>
          <pc:sldMk cId="2158886557" sldId="384"/>
        </pc:sldMkLst>
      </pc:sldChg>
      <pc:sldChg chg="del">
        <pc:chgData name="Liz Moen" userId="11168724-aa3a-49bd-9bfe-123740792b83" providerId="ADAL" clId="{F07E5CBB-6F91-4B62-BD39-3C164E0DFF85}" dt="2023-02-24T18:21:33.456" v="126" actId="2696"/>
        <pc:sldMkLst>
          <pc:docMk/>
          <pc:sldMk cId="2313234867" sldId="389"/>
        </pc:sldMkLst>
      </pc:sldChg>
      <pc:sldChg chg="del">
        <pc:chgData name="Liz Moen" userId="11168724-aa3a-49bd-9bfe-123740792b83" providerId="ADAL" clId="{F07E5CBB-6F91-4B62-BD39-3C164E0DFF85}" dt="2023-02-24T18:21:24.774" v="124" actId="2696"/>
        <pc:sldMkLst>
          <pc:docMk/>
          <pc:sldMk cId="3247798845" sldId="391"/>
        </pc:sldMkLst>
      </pc:sldChg>
      <pc:sldChg chg="del">
        <pc:chgData name="Liz Moen" userId="11168724-aa3a-49bd-9bfe-123740792b83" providerId="ADAL" clId="{F07E5CBB-6F91-4B62-BD39-3C164E0DFF85}" dt="2023-02-24T18:05:27.477" v="116" actId="2696"/>
        <pc:sldMkLst>
          <pc:docMk/>
          <pc:sldMk cId="3111073057" sldId="393"/>
        </pc:sldMkLst>
      </pc:sldChg>
      <pc:sldChg chg="modSp mod">
        <pc:chgData name="Liz Moen" userId="11168724-aa3a-49bd-9bfe-123740792b83" providerId="ADAL" clId="{F07E5CBB-6F91-4B62-BD39-3C164E0DFF85}" dt="2023-02-24T18:22:42.510" v="168" actId="20577"/>
        <pc:sldMkLst>
          <pc:docMk/>
          <pc:sldMk cId="3022913259" sldId="394"/>
        </pc:sldMkLst>
        <pc:spChg chg="mod">
          <ac:chgData name="Liz Moen" userId="11168724-aa3a-49bd-9bfe-123740792b83" providerId="ADAL" clId="{F07E5CBB-6F91-4B62-BD39-3C164E0DFF85}" dt="2023-02-24T18:22:42.510" v="168" actId="20577"/>
          <ac:spMkLst>
            <pc:docMk/>
            <pc:sldMk cId="3022913259" sldId="394"/>
            <ac:spMk id="2" creationId="{5F1602C8-4A71-8B31-1FF4-87FC24FE7E60}"/>
          </ac:spMkLst>
        </pc:spChg>
        <pc:graphicFrameChg chg="mod">
          <ac:chgData name="Liz Moen" userId="11168724-aa3a-49bd-9bfe-123740792b83" providerId="ADAL" clId="{F07E5CBB-6F91-4B62-BD39-3C164E0DFF85}" dt="2023-02-24T16:57:32.426" v="98" actId="14100"/>
          <ac:graphicFrameMkLst>
            <pc:docMk/>
            <pc:sldMk cId="3022913259" sldId="394"/>
            <ac:graphicFrameMk id="7" creationId="{E2BA6CE4-FF5A-5D78-604C-0F3778951B6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Statistics/2022%20CE%20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Statistics/2022%20CE%20St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Statistics/2022%20CE%20Sta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Households entering PP</a:t>
            </a:r>
          </a:p>
        </c:rich>
      </c:tx>
      <c:layout>
        <c:manualLayout>
          <c:xMode val="edge"/>
          <c:yMode val="edge"/>
          <c:x val="0.29560411198600178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'[2022 CE Stats.xlsx]2021 v. 2022'!$A$3</c:f>
              <c:strCache>
                <c:ptCount val="1"/>
                <c:pt idx="0">
                  <c:v>CY 2022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'[2022 CE Stats.xlsx]2021 v. 2022'!$B$2:$E$2</c:f>
              <c:strCache>
                <c:ptCount val="4"/>
                <c:pt idx="0">
                  <c:v>Q1</c:v>
                </c:pt>
                <c:pt idx="1">
                  <c:v>Q2 </c:v>
                </c:pt>
                <c:pt idx="2">
                  <c:v>Q3 </c:v>
                </c:pt>
                <c:pt idx="3">
                  <c:v>Q4</c:v>
                </c:pt>
              </c:strCache>
            </c:strRef>
          </c:cat>
          <c:val>
            <c:numRef>
              <c:f>'[2022 CE Stats.xlsx]2021 v. 2022'!$B$3:$E$3</c:f>
              <c:numCache>
                <c:formatCode>General</c:formatCode>
                <c:ptCount val="4"/>
                <c:pt idx="0">
                  <c:v>236</c:v>
                </c:pt>
                <c:pt idx="1">
                  <c:v>264</c:v>
                </c:pt>
                <c:pt idx="2">
                  <c:v>281</c:v>
                </c:pt>
                <c:pt idx="3">
                  <c:v>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DF-4330-BDE5-87EF9892DB67}"/>
            </c:ext>
          </c:extLst>
        </c:ser>
        <c:ser>
          <c:idx val="1"/>
          <c:order val="1"/>
          <c:tx>
            <c:strRef>
              <c:f>'[2022 CE Stats.xlsx]2021 v. 2022'!$A$4</c:f>
              <c:strCache>
                <c:ptCount val="1"/>
                <c:pt idx="0">
                  <c:v>CY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'[2022 CE Stats.xlsx]2021 v. 2022'!$B$2:$E$2</c:f>
              <c:strCache>
                <c:ptCount val="4"/>
                <c:pt idx="0">
                  <c:v>Q1</c:v>
                </c:pt>
                <c:pt idx="1">
                  <c:v>Q2 </c:v>
                </c:pt>
                <c:pt idx="2">
                  <c:v>Q3 </c:v>
                </c:pt>
                <c:pt idx="3">
                  <c:v>Q4</c:v>
                </c:pt>
              </c:strCache>
            </c:strRef>
          </c:cat>
          <c:val>
            <c:numRef>
              <c:f>'[2022 CE Stats.xlsx]2021 v. 2022'!$B$4:$E$4</c:f>
              <c:numCache>
                <c:formatCode>General</c:formatCode>
                <c:ptCount val="4"/>
                <c:pt idx="0">
                  <c:v>193</c:v>
                </c:pt>
                <c:pt idx="1">
                  <c:v>172</c:v>
                </c:pt>
                <c:pt idx="2">
                  <c:v>220</c:v>
                </c:pt>
                <c:pt idx="3">
                  <c:v>177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DF-4330-BDE5-87EF9892DB67}"/>
            </c:ext>
          </c:extLst>
        </c:ser>
        <c:dLbls>
          <c:dLblPos val="t"/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4388256"/>
        <c:axId val="854384928"/>
      </c:lineChart>
      <c:catAx>
        <c:axId val="85438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384928"/>
        <c:crosses val="autoZero"/>
        <c:auto val="1"/>
        <c:lblAlgn val="ctr"/>
        <c:lblOffset val="100"/>
        <c:noMultiLvlLbl val="0"/>
      </c:catAx>
      <c:valAx>
        <c:axId val="854384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388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Households Entering and Exiting Priority Pool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'[2022 CE Stats.xlsx]2021 v. 2022'!$A$7</c:f>
              <c:strCache>
                <c:ptCount val="1"/>
                <c:pt idx="0">
                  <c:v>Entries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'[2022 CE Stats.xlsx]2021 v. 2022'!$B$6:$C$6</c:f>
              <c:strCache>
                <c:ptCount val="2"/>
                <c:pt idx="0">
                  <c:v>CY 2022</c:v>
                </c:pt>
                <c:pt idx="1">
                  <c:v>CY 2021</c:v>
                </c:pt>
              </c:strCache>
            </c:strRef>
          </c:cat>
          <c:val>
            <c:numRef>
              <c:f>'[2022 CE Stats.xlsx]2021 v. 2022'!$B$7:$C$7</c:f>
              <c:numCache>
                <c:formatCode>General</c:formatCode>
                <c:ptCount val="2"/>
                <c:pt idx="0">
                  <c:v>1058</c:v>
                </c:pt>
                <c:pt idx="1">
                  <c:v>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F-4E9B-9720-86799FEDD0DF}"/>
            </c:ext>
          </c:extLst>
        </c:ser>
        <c:ser>
          <c:idx val="1"/>
          <c:order val="1"/>
          <c:tx>
            <c:strRef>
              <c:f>'[2022 CE Stats.xlsx]2021 v. 2022'!$A$8</c:f>
              <c:strCache>
                <c:ptCount val="1"/>
                <c:pt idx="0">
                  <c:v>Exits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'[2022 CE Stats.xlsx]2021 v. 2022'!$B$6:$C$6</c:f>
              <c:strCache>
                <c:ptCount val="2"/>
                <c:pt idx="0">
                  <c:v>CY 2022</c:v>
                </c:pt>
                <c:pt idx="1">
                  <c:v>CY 2021</c:v>
                </c:pt>
              </c:strCache>
            </c:strRef>
          </c:cat>
          <c:val>
            <c:numRef>
              <c:f>'[2022 CE Stats.xlsx]2021 v. 2022'!$B$8:$C$8</c:f>
              <c:numCache>
                <c:formatCode>General</c:formatCode>
                <c:ptCount val="2"/>
                <c:pt idx="0">
                  <c:v>792</c:v>
                </c:pt>
                <c:pt idx="1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EF-4E9B-9720-86799FEDD0DF}"/>
            </c:ext>
          </c:extLst>
        </c:ser>
        <c:ser>
          <c:idx val="2"/>
          <c:order val="2"/>
          <c:tx>
            <c:strRef>
              <c:f>'[2022 CE Stats.xlsx]2021 v. 2022'!$A$9</c:f>
              <c:strCache>
                <c:ptCount val="1"/>
                <c:pt idx="0">
                  <c:v>Housed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'[2022 CE Stats.xlsx]2021 v. 2022'!$B$6:$C$6</c:f>
              <c:strCache>
                <c:ptCount val="2"/>
                <c:pt idx="0">
                  <c:v>CY 2022</c:v>
                </c:pt>
                <c:pt idx="1">
                  <c:v>CY 2021</c:v>
                </c:pt>
              </c:strCache>
            </c:strRef>
          </c:cat>
          <c:val>
            <c:numRef>
              <c:f>'[2022 CE Stats.xlsx]2021 v. 2022'!$B$9:$C$9</c:f>
              <c:numCache>
                <c:formatCode>General</c:formatCode>
                <c:ptCount val="2"/>
                <c:pt idx="0">
                  <c:v>453</c:v>
                </c:pt>
                <c:pt idx="1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EF-4E9B-9720-86799FEDD0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8002848"/>
        <c:axId val="2088006176"/>
      </c:barChart>
      <c:catAx>
        <c:axId val="208800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006176"/>
        <c:crosses val="autoZero"/>
        <c:auto val="1"/>
        <c:lblAlgn val="ctr"/>
        <c:lblOffset val="100"/>
        <c:noMultiLvlLbl val="0"/>
      </c:catAx>
      <c:valAx>
        <c:axId val="208800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00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Households entering PP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596621815058689E-2"/>
          <c:y val="0.12057545599749801"/>
          <c:w val="0.97480675636988268"/>
          <c:h val="0.68888272104095294"/>
        </c:manualLayout>
      </c:layout>
      <c:lineChart>
        <c:grouping val="standard"/>
        <c:varyColors val="0"/>
        <c:ser>
          <c:idx val="0"/>
          <c:order val="0"/>
          <c:tx>
            <c:strRef>
              <c:f>'[2022 CE Stats.xlsx]2021 v. 2022'!$A$17</c:f>
              <c:strCache>
                <c:ptCount val="1"/>
                <c:pt idx="0">
                  <c:v>AI/AN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734-4FEE-B884-728750443303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734-4FEE-B884-728750443303}"/>
                </c:ext>
              </c:extLst>
            </c:dLbl>
            <c:dLbl>
              <c:idx val="3"/>
              <c:layout>
                <c:manualLayout>
                  <c:x val="-3.2024093180737179E-2"/>
                  <c:y val="4.95149985131832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19410249069569E-2"/>
                      <c:h val="6.65775630411311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5734-4FEE-B884-728750443303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734-4FEE-B884-728750443303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734-4FEE-B884-728750443303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734-4FEE-B884-728750443303}"/>
                </c:ext>
              </c:extLst>
            </c:dLbl>
            <c:dLbl>
              <c:idx val="7"/>
              <c:layout>
                <c:manualLayout>
                  <c:x val="-2.5216867931588879E-2"/>
                  <c:y val="3.7470729943728576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5734-4FEE-B884-728750443303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'[1]2021 v. 2022'!$B$16:$I$16</c:f>
              <c:strCache>
                <c:ptCount val="8"/>
                <c:pt idx="0">
                  <c:v>2021 Q1</c:v>
                </c:pt>
                <c:pt idx="1">
                  <c:v>2021 Q2</c:v>
                </c:pt>
                <c:pt idx="2">
                  <c:v>2021 Q3</c:v>
                </c:pt>
                <c:pt idx="3">
                  <c:v>2021 Q4</c:v>
                </c:pt>
                <c:pt idx="4">
                  <c:v>2022 Q1</c:v>
                </c:pt>
                <c:pt idx="5">
                  <c:v>2022 Q2 </c:v>
                </c:pt>
                <c:pt idx="6">
                  <c:v>2022 Q3 </c:v>
                </c:pt>
                <c:pt idx="7">
                  <c:v>Q4</c:v>
                </c:pt>
              </c:strCache>
            </c:strRef>
          </c:cat>
          <c:val>
            <c:numRef>
              <c:f>'[1]2021 v. 2022'!$B$17:$I$17</c:f>
              <c:numCache>
                <c:formatCode>General</c:formatCode>
                <c:ptCount val="8"/>
                <c:pt idx="0">
                  <c:v>6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5</c:v>
                </c:pt>
                <c:pt idx="5">
                  <c:v>7</c:v>
                </c:pt>
                <c:pt idx="6">
                  <c:v>9</c:v>
                </c:pt>
                <c:pt idx="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34-4FEE-B884-728750443303}"/>
            </c:ext>
          </c:extLst>
        </c:ser>
        <c:ser>
          <c:idx val="2"/>
          <c:order val="2"/>
          <c:tx>
            <c:strRef>
              <c:f>'[2022 CE Stats.xlsx]2021 v. 2022'!$A$19</c:f>
              <c:strCache>
                <c:ptCount val="1"/>
                <c:pt idx="0">
                  <c:v>Black/AA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8.5908960778700263E-2"/>
                  <c:y val="-7.4941459887457151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5734-4FEE-B884-728750443303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734-4FEE-B884-728750443303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34-4FEE-B884-728750443303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734-4FEE-B884-728750443303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734-4FEE-B884-728750443303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734-4FEE-B884-728750443303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734-4FEE-B884-728750443303}"/>
                </c:ext>
              </c:extLst>
            </c:dLbl>
            <c:dLbl>
              <c:idx val="7"/>
              <c:layout>
                <c:manualLayout>
                  <c:x val="-1.1088633960835056E-2"/>
                  <c:y val="-9.6353305569587808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5734-4FEE-B884-728750443303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'[1]2021 v. 2022'!$B$16:$I$16</c:f>
              <c:strCache>
                <c:ptCount val="8"/>
                <c:pt idx="0">
                  <c:v>2021 Q1</c:v>
                </c:pt>
                <c:pt idx="1">
                  <c:v>2021 Q2</c:v>
                </c:pt>
                <c:pt idx="2">
                  <c:v>2021 Q3</c:v>
                </c:pt>
                <c:pt idx="3">
                  <c:v>2021 Q4</c:v>
                </c:pt>
                <c:pt idx="4">
                  <c:v>2022 Q1</c:v>
                </c:pt>
                <c:pt idx="5">
                  <c:v>2022 Q2 </c:v>
                </c:pt>
                <c:pt idx="6">
                  <c:v>2022 Q3 </c:v>
                </c:pt>
                <c:pt idx="7">
                  <c:v>Q4</c:v>
                </c:pt>
              </c:strCache>
            </c:strRef>
          </c:cat>
          <c:val>
            <c:numRef>
              <c:f>'[1]2021 v. 2022'!$B$19:$I$19</c:f>
              <c:numCache>
                <c:formatCode>General</c:formatCode>
                <c:ptCount val="8"/>
                <c:pt idx="0">
                  <c:v>54</c:v>
                </c:pt>
                <c:pt idx="1">
                  <c:v>50</c:v>
                </c:pt>
                <c:pt idx="2">
                  <c:v>62</c:v>
                </c:pt>
                <c:pt idx="3">
                  <c:v>50</c:v>
                </c:pt>
                <c:pt idx="4">
                  <c:v>74</c:v>
                </c:pt>
                <c:pt idx="5">
                  <c:v>61</c:v>
                </c:pt>
                <c:pt idx="6">
                  <c:v>90</c:v>
                </c:pt>
                <c:pt idx="7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34-4FEE-B884-728750443303}"/>
            </c:ext>
          </c:extLst>
        </c:ser>
        <c:ser>
          <c:idx val="4"/>
          <c:order val="4"/>
          <c:tx>
            <c:strRef>
              <c:f>'[2022 CE Stats.xlsx]2021 v. 2022'!$A$21</c:f>
              <c:strCache>
                <c:ptCount val="1"/>
                <c:pt idx="0">
                  <c:v>Multiracial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8.6095069779604197E-2"/>
                  <c:y val="-7.7617940597723478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734-4FEE-B884-728750443303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734-4FEE-B884-728750443303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734-4FEE-B884-728750443303}"/>
                </c:ext>
              </c:extLst>
            </c:dLbl>
            <c:dLbl>
              <c:idx val="3"/>
              <c:layout>
                <c:manualLayout>
                  <c:x val="-4.05725737188663E-2"/>
                  <c:y val="-5.3529403458813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064987117091327E-2"/>
                      <c:h val="5.85481209103322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3-5734-4FEE-B884-728750443303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734-4FEE-B884-728750443303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734-4FEE-B884-728750443303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734-4FEE-B884-728750443303}"/>
                </c:ext>
              </c:extLst>
            </c:dLbl>
            <c:dLbl>
              <c:idx val="7"/>
              <c:layout>
                <c:manualLayout>
                  <c:x val="-1.0902524959931279E-2"/>
                  <c:y val="-5.6206094915592864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734-4FEE-B884-728750443303}"/>
                </c:ext>
              </c:extLst>
            </c:dLbl>
            <c:spPr>
              <a:solidFill>
                <a:schemeClr val="accent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'[1]2021 v. 2022'!$B$16:$I$16</c:f>
              <c:strCache>
                <c:ptCount val="8"/>
                <c:pt idx="0">
                  <c:v>2021 Q1</c:v>
                </c:pt>
                <c:pt idx="1">
                  <c:v>2021 Q2</c:v>
                </c:pt>
                <c:pt idx="2">
                  <c:v>2021 Q3</c:v>
                </c:pt>
                <c:pt idx="3">
                  <c:v>2021 Q4</c:v>
                </c:pt>
                <c:pt idx="4">
                  <c:v>2022 Q1</c:v>
                </c:pt>
                <c:pt idx="5">
                  <c:v>2022 Q2 </c:v>
                </c:pt>
                <c:pt idx="6">
                  <c:v>2022 Q3 </c:v>
                </c:pt>
                <c:pt idx="7">
                  <c:v>Q4</c:v>
                </c:pt>
              </c:strCache>
            </c:strRef>
          </c:cat>
          <c:val>
            <c:numRef>
              <c:f>'[1]2021 v. 2022'!$B$21:$I$21</c:f>
              <c:numCache>
                <c:formatCode>General</c:formatCode>
                <c:ptCount val="8"/>
                <c:pt idx="0">
                  <c:v>17</c:v>
                </c:pt>
                <c:pt idx="1">
                  <c:v>14</c:v>
                </c:pt>
                <c:pt idx="2">
                  <c:v>22</c:v>
                </c:pt>
                <c:pt idx="3">
                  <c:v>16</c:v>
                </c:pt>
                <c:pt idx="4">
                  <c:v>17</c:v>
                </c:pt>
                <c:pt idx="5">
                  <c:v>24</c:v>
                </c:pt>
                <c:pt idx="6">
                  <c:v>21</c:v>
                </c:pt>
                <c:pt idx="7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734-4FEE-B884-728750443303}"/>
            </c:ext>
          </c:extLst>
        </c:ser>
        <c:ser>
          <c:idx val="6"/>
          <c:order val="6"/>
          <c:tx>
            <c:strRef>
              <c:f>'[2022 CE Stats.xlsx]2021 v. 2022'!$A$23</c:f>
              <c:strCache>
                <c:ptCount val="1"/>
                <c:pt idx="0">
                  <c:v>White Hispanic</c:v>
                </c:pt>
              </c:strCache>
            </c:strRef>
          </c:tx>
          <c:spPr>
            <a:ln w="317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734-4FEE-B884-728750443303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734-4FEE-B884-728750443303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734-4FEE-B884-728750443303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734-4FEE-B884-728750443303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734-4FEE-B884-728750443303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734-4FEE-B884-728750443303}"/>
                </c:ext>
              </c:extLst>
            </c:dLbl>
            <c:dLbl>
              <c:idx val="7"/>
              <c:layout>
                <c:manualLayout>
                  <c:x val="0"/>
                  <c:y val="1.8735364971864288E-2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734-4FEE-B884-728750443303}"/>
                </c:ext>
              </c:extLst>
            </c:dLbl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'[1]2021 v. 2022'!$B$16:$I$16</c:f>
              <c:strCache>
                <c:ptCount val="8"/>
                <c:pt idx="0">
                  <c:v>2021 Q1</c:v>
                </c:pt>
                <c:pt idx="1">
                  <c:v>2021 Q2</c:v>
                </c:pt>
                <c:pt idx="2">
                  <c:v>2021 Q3</c:v>
                </c:pt>
                <c:pt idx="3">
                  <c:v>2021 Q4</c:v>
                </c:pt>
                <c:pt idx="4">
                  <c:v>2022 Q1</c:v>
                </c:pt>
                <c:pt idx="5">
                  <c:v>2022 Q2 </c:v>
                </c:pt>
                <c:pt idx="6">
                  <c:v>2022 Q3 </c:v>
                </c:pt>
                <c:pt idx="7">
                  <c:v>Q4</c:v>
                </c:pt>
              </c:strCache>
            </c:strRef>
          </c:cat>
          <c:val>
            <c:numRef>
              <c:f>'[1]2021 v. 2022'!$B$23:$I$23</c:f>
              <c:numCache>
                <c:formatCode>General</c:formatCode>
                <c:ptCount val="8"/>
                <c:pt idx="0">
                  <c:v>16</c:v>
                </c:pt>
                <c:pt idx="1">
                  <c:v>9</c:v>
                </c:pt>
                <c:pt idx="2">
                  <c:v>9</c:v>
                </c:pt>
                <c:pt idx="3">
                  <c:v>10</c:v>
                </c:pt>
                <c:pt idx="4">
                  <c:v>20</c:v>
                </c:pt>
                <c:pt idx="5">
                  <c:v>20</c:v>
                </c:pt>
                <c:pt idx="6">
                  <c:v>16</c:v>
                </c:pt>
                <c:pt idx="7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734-4FEE-B884-728750443303}"/>
            </c:ext>
          </c:extLst>
        </c:ser>
        <c:ser>
          <c:idx val="7"/>
          <c:order val="7"/>
          <c:tx>
            <c:strRef>
              <c:f>'[2022 CE Stats.xlsx]2021 v. 2022'!$A$24</c:f>
              <c:strCache>
                <c:ptCount val="1"/>
                <c:pt idx="0">
                  <c:v>White Non-Hispanic</c:v>
                </c:pt>
              </c:strCache>
            </c:strRef>
          </c:tx>
          <c:spPr>
            <a:ln w="317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6.5270518539891936E-2"/>
                  <c:y val="-0.12044163196198471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5734-4FEE-B884-728750443303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734-4FEE-B884-728750443303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734-4FEE-B884-728750443303}"/>
                </c:ext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734-4FEE-B884-728750443303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734-4FEE-B884-728750443303}"/>
                </c:ext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34-4FEE-B884-728750443303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34-4FEE-B884-728750443303}"/>
                </c:ext>
              </c:extLst>
            </c:dLbl>
            <c:dLbl>
              <c:idx val="7"/>
              <c:layout>
                <c:manualLayout>
                  <c:x val="-2.7595979360295394E-2"/>
                  <c:y val="-0.1097357091209194"/>
                </c:manualLayout>
              </c:layout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5734-4FEE-B884-728750443303}"/>
                </c:ext>
              </c:extLst>
            </c:dLbl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'[1]2021 v. 2022'!$B$16:$I$16</c:f>
              <c:strCache>
                <c:ptCount val="8"/>
                <c:pt idx="0">
                  <c:v>2021 Q1</c:v>
                </c:pt>
                <c:pt idx="1">
                  <c:v>2021 Q2</c:v>
                </c:pt>
                <c:pt idx="2">
                  <c:v>2021 Q3</c:v>
                </c:pt>
                <c:pt idx="3">
                  <c:v>2021 Q4</c:v>
                </c:pt>
                <c:pt idx="4">
                  <c:v>2022 Q1</c:v>
                </c:pt>
                <c:pt idx="5">
                  <c:v>2022 Q2 </c:v>
                </c:pt>
                <c:pt idx="6">
                  <c:v>2022 Q3 </c:v>
                </c:pt>
                <c:pt idx="7">
                  <c:v>Q4</c:v>
                </c:pt>
              </c:strCache>
            </c:strRef>
          </c:cat>
          <c:val>
            <c:numRef>
              <c:f>'[1]2021 v. 2022'!$B$24:$I$24</c:f>
              <c:numCache>
                <c:formatCode>General</c:formatCode>
                <c:ptCount val="8"/>
                <c:pt idx="0">
                  <c:v>95</c:v>
                </c:pt>
                <c:pt idx="1">
                  <c:v>86</c:v>
                </c:pt>
                <c:pt idx="2">
                  <c:v>115</c:v>
                </c:pt>
                <c:pt idx="3">
                  <c:v>90</c:v>
                </c:pt>
                <c:pt idx="4">
                  <c:v>110</c:v>
                </c:pt>
                <c:pt idx="5">
                  <c:v>149</c:v>
                </c:pt>
                <c:pt idx="6">
                  <c:v>135</c:v>
                </c:pt>
                <c:pt idx="7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734-4FEE-B884-72875044330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95476976"/>
        <c:axId val="995471984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'[2022 CE Stats.xlsx]2021 v. 2022'!$A$18</c15:sqref>
                        </c15:formulaRef>
                      </c:ext>
                    </c:extLst>
                    <c:strCache>
                      <c:ptCount val="1"/>
                      <c:pt idx="0">
                        <c:v>Asian</c:v>
                      </c:pt>
                    </c:strCache>
                  </c:strRef>
                </c:tx>
                <c:spPr>
                  <a:ln w="317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'[1]2021 v. 2022'!$B$16:$I$16</c15:sqref>
                        </c15:formulaRef>
                      </c:ext>
                    </c:extLst>
                    <c:strCache>
                      <c:ptCount val="8"/>
                      <c:pt idx="0">
                        <c:v>2021 Q1</c:v>
                      </c:pt>
                      <c:pt idx="1">
                        <c:v>2021 Q2</c:v>
                      </c:pt>
                      <c:pt idx="2">
                        <c:v>2021 Q3</c:v>
                      </c:pt>
                      <c:pt idx="3">
                        <c:v>2021 Q4</c:v>
                      </c:pt>
                      <c:pt idx="4">
                        <c:v>2022 Q1</c:v>
                      </c:pt>
                      <c:pt idx="5">
                        <c:v>2022 Q2 </c:v>
                      </c:pt>
                      <c:pt idx="6">
                        <c:v>2022 Q3 </c:v>
                      </c:pt>
                      <c:pt idx="7">
                        <c:v>Q4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'[1]2021 v. 2022'!$B$18:$I$18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5</c:v>
                      </c:pt>
                      <c:pt idx="1">
                        <c:v>8</c:v>
                      </c:pt>
                      <c:pt idx="2">
                        <c:v>5</c:v>
                      </c:pt>
                      <c:pt idx="3">
                        <c:v>1</c:v>
                      </c:pt>
                      <c:pt idx="4">
                        <c:v>5</c:v>
                      </c:pt>
                      <c:pt idx="5">
                        <c:v>1</c:v>
                      </c:pt>
                      <c:pt idx="6">
                        <c:v>3</c:v>
                      </c:pt>
                      <c:pt idx="7">
                        <c:v>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5734-4FEE-B884-728750443303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'[2022 CE Stats.xlsx]2021 v. 2022'!$A$20</c15:sqref>
                        </c15:formulaRef>
                      </c:ext>
                    </c:extLst>
                    <c:strCache>
                      <c:ptCount val="1"/>
                      <c:pt idx="0">
                        <c:v>DK/R/M</c:v>
                      </c:pt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'[1]2021 v. 2022'!$B$16:$I$16</c15:sqref>
                        </c15:formulaRef>
                      </c:ext>
                    </c:extLst>
                    <c:strCache>
                      <c:ptCount val="8"/>
                      <c:pt idx="0">
                        <c:v>2021 Q1</c:v>
                      </c:pt>
                      <c:pt idx="1">
                        <c:v>2021 Q2</c:v>
                      </c:pt>
                      <c:pt idx="2">
                        <c:v>2021 Q3</c:v>
                      </c:pt>
                      <c:pt idx="3">
                        <c:v>2021 Q4</c:v>
                      </c:pt>
                      <c:pt idx="4">
                        <c:v>2022 Q1</c:v>
                      </c:pt>
                      <c:pt idx="5">
                        <c:v>2022 Q2 </c:v>
                      </c:pt>
                      <c:pt idx="6">
                        <c:v>2022 Q3 </c:v>
                      </c:pt>
                      <c:pt idx="7">
                        <c:v>Q4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'[1]2021 v. 2022'!$B$20:$I$20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0</c:v>
                      </c:pt>
                      <c:pt idx="2">
                        <c:v>3</c:v>
                      </c:pt>
                      <c:pt idx="3">
                        <c:v>3</c:v>
                      </c:pt>
                      <c:pt idx="4">
                        <c:v>6</c:v>
                      </c:pt>
                      <c:pt idx="5">
                        <c:v>2</c:v>
                      </c:pt>
                      <c:pt idx="6">
                        <c:v>12</c:v>
                      </c:pt>
                      <c:pt idx="7">
                        <c:v>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5734-4FEE-B884-728750443303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'[2022 CE Stats.xlsx]2021 v. 2022'!$A$22</c15:sqref>
                        </c15:formulaRef>
                      </c:ext>
                    </c:extLst>
                    <c:strCache>
                      <c:ptCount val="1"/>
                      <c:pt idx="0">
                        <c:v>Native Hawaiian/PI</c:v>
                      </c:pt>
                    </c:strCache>
                  </c:strRef>
                </c:tx>
                <c:spPr>
                  <a:ln w="31750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'[1]2021 v. 2022'!$B$16:$I$16</c15:sqref>
                        </c15:formulaRef>
                      </c:ext>
                    </c:extLst>
                    <c:strCache>
                      <c:ptCount val="8"/>
                      <c:pt idx="0">
                        <c:v>2021 Q1</c:v>
                      </c:pt>
                      <c:pt idx="1">
                        <c:v>2021 Q2</c:v>
                      </c:pt>
                      <c:pt idx="2">
                        <c:v>2021 Q3</c:v>
                      </c:pt>
                      <c:pt idx="3">
                        <c:v>2021 Q4</c:v>
                      </c:pt>
                      <c:pt idx="4">
                        <c:v>2022 Q1</c:v>
                      </c:pt>
                      <c:pt idx="5">
                        <c:v>2022 Q2 </c:v>
                      </c:pt>
                      <c:pt idx="6">
                        <c:v>2022 Q3 </c:v>
                      </c:pt>
                      <c:pt idx="7">
                        <c:v>Q4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'[1]2021 v. 2022'!$B$22:$I$22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5734-4FEE-B884-728750443303}"/>
                  </c:ext>
                </c:extLst>
              </c15:ser>
            </c15:filteredLineSeries>
          </c:ext>
        </c:extLst>
      </c:lineChart>
      <c:catAx>
        <c:axId val="99547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5471984"/>
        <c:crosses val="autoZero"/>
        <c:auto val="1"/>
        <c:lblAlgn val="ctr"/>
        <c:lblOffset val="100"/>
        <c:noMultiLvlLbl val="0"/>
      </c:catAx>
      <c:valAx>
        <c:axId val="9954719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9547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rmAutofit/>
          </a:bodyPr>
          <a:lstStyle/>
          <a:p>
            <a:r>
              <a:rPr lang="en-US" dirty="0"/>
              <a:t>CES Committee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rmAutofit/>
          </a:bodyPr>
          <a:lstStyle/>
          <a:p>
            <a:r>
              <a:rPr lang="en-US" dirty="0"/>
              <a:t>2023 CES Re-Design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Topic one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kern="1200" dirty="0">
                <a:latin typeface="+mn-lt"/>
                <a:ea typeface="+mn-ea"/>
                <a:cs typeface="+mn-cs"/>
              </a:rPr>
              <a:t>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0D835-B454-4270-BB35-86A1873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E9BCCC-51A2-0CCE-DE32-C0F4FD4F4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099"/>
            <a:ext cx="12743567" cy="710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00C5-2295-3A68-F6EE-D8752049B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vs. 2021: CE Entries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F144F-1805-E31A-17F5-687DB347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D3E6B-AE4F-4AB3-404D-331C13CE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5CB69-2BFD-EDF0-7CD7-E04DDD03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197E98A-5DF1-87F7-47FB-8C266B8B58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557864"/>
              </p:ext>
            </p:extLst>
          </p:nvPr>
        </p:nvGraphicFramePr>
        <p:xfrm>
          <a:off x="550863" y="2112963"/>
          <a:ext cx="11090275" cy="397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691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E174092-82D3-44E0-8948-4096232E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98587"/>
            <a:ext cx="11091600" cy="964565"/>
          </a:xfrm>
        </p:spPr>
        <p:txBody>
          <a:bodyPr/>
          <a:lstStyle/>
          <a:p>
            <a:r>
              <a:rPr lang="en-US" dirty="0"/>
              <a:t>2022 vs. 2021: CE Entries and Exits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EF484-38C8-4EDC-ACF5-695CFB21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183D7-B16E-4A9D-BC4B-D1EC347B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C33DF-36C9-49E9-B48D-A320B179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8302DDF-F94C-3B0A-200B-1DF228969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747960"/>
              </p:ext>
            </p:extLst>
          </p:nvPr>
        </p:nvGraphicFramePr>
        <p:xfrm>
          <a:off x="550863" y="1717040"/>
          <a:ext cx="11090275" cy="4790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028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02C8-4A71-8B31-1FF4-87FC24FE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2021 - 2022: Entries per Quarter by Race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0044-9CEA-33D9-E38B-BA66C7FC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4CF22-20BD-F46E-9B57-B961F9B5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2591D-00E6-1BB7-1532-679C496C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2BA6CE4-FF5A-5D78-604C-0F3778951B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485394"/>
              </p:ext>
            </p:extLst>
          </p:nvPr>
        </p:nvGraphicFramePr>
        <p:xfrm>
          <a:off x="550863" y="1778000"/>
          <a:ext cx="11090275" cy="507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913259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c90d20-9f0e-4f34-a1f3-e942bef13ddd">
      <Terms xmlns="http://schemas.microsoft.com/office/infopath/2007/PartnerControls"/>
    </lcf76f155ced4ddcb4097134ff3c332f>
    <TaxCatchAll xmlns="8f75e13e-6573-4a7a-aec4-43999b64a41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A1D501A10454BB0C55058358DE1AB" ma:contentTypeVersion="10" ma:contentTypeDescription="Create a new document." ma:contentTypeScope="" ma:versionID="ab93c9dbf58f2f490eea92e53fb6cc6e">
  <xsd:schema xmlns:xsd="http://www.w3.org/2001/XMLSchema" xmlns:xs="http://www.w3.org/2001/XMLSchema" xmlns:p="http://schemas.microsoft.com/office/2006/metadata/properties" xmlns:ns2="73c90d20-9f0e-4f34-a1f3-e942bef13ddd" xmlns:ns3="8f75e13e-6573-4a7a-aec4-43999b64a410" targetNamespace="http://schemas.microsoft.com/office/2006/metadata/properties" ma:root="true" ma:fieldsID="22ccf27d888029e5cd688970c80850d3" ns2:_="" ns3:_="">
    <xsd:import namespace="73c90d20-9f0e-4f34-a1f3-e942bef13ddd"/>
    <xsd:import namespace="8f75e13e-6573-4a7a-aec4-43999b64a4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90d20-9f0e-4f34-a1f3-e942bef13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0ec9735-2ba8-4a9e-995e-1924895de2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5e13e-6573-4a7a-aec4-43999b64a41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7a3961a-9260-4386-8223-c2a8f988b8b9}" ma:internalName="TaxCatchAll" ma:showField="CatchAllData" ma:web="8f75e13e-6573-4a7a-aec4-43999b64a4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76C345-9117-4AEE-B75B-9F526BC0D46E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{48DEBC87-055D-41EA-92BA-2E55C184C62F}tf33713516_win32</Template>
  <TotalTime>128</TotalTime>
  <Words>141</Words>
  <Application>Microsoft Office PowerPoint</Application>
  <PresentationFormat>Widescreen</PresentationFormat>
  <Paragraphs>62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Walbaum Display</vt:lpstr>
      <vt:lpstr>3DFloatVTI</vt:lpstr>
      <vt:lpstr>CES Committee</vt:lpstr>
      <vt:lpstr>Topic one</vt:lpstr>
      <vt:lpstr>2022 vs. 2021: CE Entries</vt:lpstr>
      <vt:lpstr>2022 vs. 2021: CE Entries and Exits</vt:lpstr>
      <vt:lpstr>2021 - 2022: Entries per Quarter by 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Liz Moen</dc:creator>
  <cp:lastModifiedBy>Liz Moen</cp:lastModifiedBy>
  <cp:revision>1</cp:revision>
  <dcterms:created xsi:type="dcterms:W3CDTF">2023-02-24T16:14:38Z</dcterms:created>
  <dcterms:modified xsi:type="dcterms:W3CDTF">2023-02-24T18:22:50Z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0x0101004F2A1D501A10454BB0C55058358DE1AB</vt:lpwstr>
  </property>
  <property fmtid="{D5CDD505-2E9C-101B-9397-08002B2CF9AE}" pid="3" name="MediaServiceImageTags">
    <vt:lpwstr/>
  </property>
</Properties>
</file>