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60" r:id="rId6"/>
    <p:sldId id="281" r:id="rId7"/>
    <p:sldId id="280" r:id="rId8"/>
    <p:sldId id="282" r:id="rId9"/>
    <p:sldId id="283" r:id="rId10"/>
    <p:sldId id="284" r:id="rId11"/>
    <p:sldId id="285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216" autoAdjust="0"/>
  </p:normalViewPr>
  <p:slideViewPr>
    <p:cSldViewPr snapToGrid="0">
      <p:cViewPr varScale="1">
        <p:scale>
          <a:sx n="106" d="100"/>
          <a:sy n="106" d="100"/>
        </p:scale>
        <p:origin x="732" y="108"/>
      </p:cViewPr>
      <p:guideLst>
        <p:guide pos="57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oen" userId="11168724-aa3a-49bd-9bfe-123740792b83" providerId="ADAL" clId="{378E2163-C9AD-455F-AD7C-545F1B34B7A6}"/>
    <pc:docChg chg="undo custSel addSld modSld">
      <pc:chgData name="Liz Moen" userId="11168724-aa3a-49bd-9bfe-123740792b83" providerId="ADAL" clId="{378E2163-C9AD-455F-AD7C-545F1B34B7A6}" dt="2023-12-06T22:28:19.295" v="852" actId="20577"/>
      <pc:docMkLst>
        <pc:docMk/>
      </pc:docMkLst>
      <pc:sldChg chg="modSp mod">
        <pc:chgData name="Liz Moen" userId="11168724-aa3a-49bd-9bfe-123740792b83" providerId="ADAL" clId="{378E2163-C9AD-455F-AD7C-545F1B34B7A6}" dt="2023-12-06T22:17:09.762" v="1" actId="13926"/>
        <pc:sldMkLst>
          <pc:docMk/>
          <pc:sldMk cId="767083569" sldId="284"/>
        </pc:sldMkLst>
        <pc:graphicFrameChg chg="modGraphic">
          <ac:chgData name="Liz Moen" userId="11168724-aa3a-49bd-9bfe-123740792b83" providerId="ADAL" clId="{378E2163-C9AD-455F-AD7C-545F1B34B7A6}" dt="2023-12-06T22:17:09.762" v="1" actId="13926"/>
          <ac:graphicFrameMkLst>
            <pc:docMk/>
            <pc:sldMk cId="767083569" sldId="284"/>
            <ac:graphicFrameMk id="7" creationId="{19DD56CE-5F30-6EF0-7349-51C9DFCA9D14}"/>
          </ac:graphicFrameMkLst>
        </pc:graphicFrameChg>
      </pc:sldChg>
      <pc:sldChg chg="modSp new mod">
        <pc:chgData name="Liz Moen" userId="11168724-aa3a-49bd-9bfe-123740792b83" providerId="ADAL" clId="{378E2163-C9AD-455F-AD7C-545F1B34B7A6}" dt="2023-12-06T22:28:19.295" v="852" actId="20577"/>
        <pc:sldMkLst>
          <pc:docMk/>
          <pc:sldMk cId="3524388346" sldId="287"/>
        </pc:sldMkLst>
        <pc:spChg chg="mod">
          <ac:chgData name="Liz Moen" userId="11168724-aa3a-49bd-9bfe-123740792b83" providerId="ADAL" clId="{378E2163-C9AD-455F-AD7C-545F1B34B7A6}" dt="2023-12-06T22:22:08.909" v="43" actId="20577"/>
          <ac:spMkLst>
            <pc:docMk/>
            <pc:sldMk cId="3524388346" sldId="287"/>
            <ac:spMk id="2" creationId="{2BF7261E-C740-B16A-1A69-CD5AABFCECFD}"/>
          </ac:spMkLst>
        </pc:spChg>
        <pc:spChg chg="mod">
          <ac:chgData name="Liz Moen" userId="11168724-aa3a-49bd-9bfe-123740792b83" providerId="ADAL" clId="{378E2163-C9AD-455F-AD7C-545F1B34B7A6}" dt="2023-12-06T22:28:19.295" v="852" actId="20577"/>
          <ac:spMkLst>
            <pc:docMk/>
            <pc:sldMk cId="3524388346" sldId="287"/>
            <ac:spMk id="3" creationId="{D5DCF4AA-2DD3-3D41-3663-27B1F7666E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FD71-DE7D-47EA-BD5F-935596C85A92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89DD0-1E8D-4B61-ADE9-B87318B81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3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3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3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the people assessed during the report period, this is where they came from.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22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in the Priority Pool as of 12/4/23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4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5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603504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8724" y="3236493"/>
            <a:ext cx="5149596" cy="1448385"/>
          </a:xfrm>
          <a:solidFill>
            <a:schemeClr val="bg1">
              <a:alpha val="80000"/>
            </a:schemeClr>
          </a:solidFill>
        </p:spPr>
        <p:txBody>
          <a:bodyPr lIns="502920" bIns="137160" anchor="b"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24" y="4684879"/>
            <a:ext cx="5149596" cy="524794"/>
          </a:xfrm>
          <a:solidFill>
            <a:schemeClr val="bg1">
              <a:alpha val="80000"/>
            </a:schemeClr>
          </a:solidFill>
        </p:spPr>
        <p:txBody>
          <a:bodyPr lIns="502920">
            <a:normAutofit/>
          </a:bodyPr>
          <a:lstStyle>
            <a:lvl1pPr marL="0" indent="0" algn="l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F765-81DF-4CD4-A737-DDE62C84D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67C45-8307-4F47-91BB-229B740A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8F83D-D593-4D91-ADFA-C49B8378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776643-6C33-46CD-A918-AB0CEA571F00}"/>
              </a:ext>
            </a:extLst>
          </p:cNvPr>
          <p:cNvSpPr/>
          <p:nvPr userDrawn="1"/>
        </p:nvSpPr>
        <p:spPr>
          <a:xfrm>
            <a:off x="6086475" y="1682496"/>
            <a:ext cx="563880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6E62D2-A055-4712-92CC-4B02419D51FB}"/>
              </a:ext>
            </a:extLst>
          </p:cNvPr>
          <p:cNvSpPr/>
          <p:nvPr userDrawn="1"/>
        </p:nvSpPr>
        <p:spPr>
          <a:xfrm>
            <a:off x="457200" y="1681163"/>
            <a:ext cx="563880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89640" y="1844259"/>
            <a:ext cx="3657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9640" y="2668171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0133" y="1808163"/>
            <a:ext cx="4703841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0134" y="2632075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4C89FBE-3029-4F92-8308-F830BB14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58712" y="1681163"/>
            <a:ext cx="374904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A4C88-FF32-4096-9EA9-EC22D3682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11097" y="1682496"/>
            <a:ext cx="374904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37559B-132E-4A6E-ADBE-41DB38EC8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176" y="1681163"/>
            <a:ext cx="3749040" cy="45720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90825"/>
            <a:ext cx="2971800" cy="32480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101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188" y="2790825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F7BCB16-19B7-48F6-94CD-563F439887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0134" y="1976438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FBB2F8D-6092-468C-BA48-836286C6B7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0134" y="2800350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6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5633F8-C03D-4CEE-BEDD-1B6648554C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22628" y="685800"/>
            <a:ext cx="3200400" cy="5486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4DC27-A467-4265-AAB1-754D3F86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850230"/>
            <a:ext cx="500914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C9CC7B6-D9ED-464B-8206-98055EB53F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490788"/>
            <a:ext cx="4572000" cy="353695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 spc="30" baseline="0"/>
            </a:lvl1pPr>
            <a:lvl2pPr marL="457200" indent="0">
              <a:lnSpc>
                <a:spcPts val="2400"/>
              </a:lnSpc>
              <a:buNone/>
              <a:defRPr sz="1400" spc="30" baseline="0"/>
            </a:lvl2pPr>
            <a:lvl3pPr marL="914400" indent="0">
              <a:lnSpc>
                <a:spcPts val="2400"/>
              </a:lnSpc>
              <a:buNone/>
              <a:defRPr sz="1400" spc="30" baseline="0"/>
            </a:lvl3pPr>
            <a:lvl4pPr marL="1371600" indent="0">
              <a:lnSpc>
                <a:spcPts val="2400"/>
              </a:lnSpc>
              <a:buNone/>
              <a:defRPr sz="1400" spc="30" baseline="0"/>
            </a:lvl4pPr>
            <a:lvl5pPr marL="1828800" indent="0">
              <a:lnSpc>
                <a:spcPts val="2400"/>
              </a:lnSpc>
              <a:buNone/>
              <a:defRPr sz="1400" spc="3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743C040-0A81-4A38-879D-07BBD18423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81800" y="2492375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BDD4A8-3B48-439C-B601-8D04B871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761136" y="5210984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6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587044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3490624"/>
            <a:ext cx="4571999" cy="1235382"/>
          </a:xfrm>
          <a:solidFill>
            <a:schemeClr val="bg1">
              <a:alpha val="80000"/>
            </a:schemeClr>
          </a:solidFill>
        </p:spPr>
        <p:txBody>
          <a:bodyPr lIns="457200" bIns="137160" anchor="b"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26007"/>
            <a:ext cx="4571999" cy="1314432"/>
          </a:xfrm>
          <a:solidFill>
            <a:schemeClr val="bg1">
              <a:alpha val="80000"/>
            </a:schemeClr>
          </a:solidFill>
        </p:spPr>
        <p:txBody>
          <a:bodyPr lIns="502920" rIns="2103120">
            <a:normAutofit/>
          </a:bodyPr>
          <a:lstStyle>
            <a:lvl1pPr marL="0" indent="0" algn="l">
              <a:buNone/>
              <a:defRPr sz="1400" spc="4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B6E25-C828-48BC-8628-82D1E81A507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0386C-9F0A-4DAC-822E-DEC8EA1DDE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A59EB-A4AA-43EC-A853-BDDFB7AB3D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56C8C1-E81C-436D-A310-A71CAAE33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86500" y="946404"/>
            <a:ext cx="5486400" cy="49651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103120"/>
            <a:ext cx="3848101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7421" y="1600200"/>
            <a:ext cx="2743199" cy="36576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F7B6DF9-E76A-44ED-B84C-1391CD5D55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12614" y="1893262"/>
            <a:ext cx="2743200" cy="3071477"/>
          </a:xfrm>
        </p:spPr>
        <p:txBody>
          <a:bodyPr anchor="ctr" anchorCtr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ECB9306-A7FD-4B22-8E8A-E0B8D7862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624728" y="3747150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2583" y="2102720"/>
            <a:ext cx="5422217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" y="1143000"/>
            <a:ext cx="5486400" cy="45720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C2C3F7-8611-4C35-8251-0FD61D72D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0" y="3500407"/>
            <a:ext cx="4572000" cy="1888373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SMAC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5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4" y="-2"/>
            <a:ext cx="12188952" cy="45720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67250"/>
            <a:ext cx="9144000" cy="1212182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71507"/>
            <a:ext cx="9144000" cy="524794"/>
          </a:xfrm>
        </p:spPr>
        <p:txBody>
          <a:bodyPr>
            <a:normAutofit/>
          </a:bodyPr>
          <a:lstStyle>
            <a:lvl1pPr marL="0" indent="0" algn="ctr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842BA18D-167B-42CD-8DD5-844A2087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19A9BF1-35FD-4BDE-9C59-E08CB7A7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Coordinated Entry Committee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02A2A47-BED9-43DF-8914-AD1EB274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0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DFBA353-19B1-4A04-A7EE-345F93C189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2491" y="946404"/>
            <a:ext cx="5486400" cy="4965192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4857A-B6DC-4F0A-AD6B-243F6C085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3109" y="2386584"/>
            <a:ext cx="4315968" cy="2084832"/>
          </a:xfrm>
        </p:spPr>
        <p:txBody>
          <a:bodyPr anchor="t">
            <a:normAutofit/>
          </a:bodyPr>
          <a:lstStyle>
            <a:lvl1pPr>
              <a:defRPr sz="3400" spc="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8717D35-8E1B-4C94-BA72-91D4DCA657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4471416"/>
            <a:ext cx="3584448" cy="637674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spc="100" baseline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F15B60AE-D6AB-472C-8342-2A3EB53493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93208" y="1600200"/>
            <a:ext cx="2286000" cy="36576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BB5B262-532A-4EE4-98E7-0EB6A8C56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1727251" y="1145928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11277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52808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3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376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5117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5117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91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9175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7498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7498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4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725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4077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97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97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1719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1718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9720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9719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4349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4349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id="{3896D737-6139-4405-A7F2-E08C421815D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9730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721A36A5-FCF3-4EE8-B5F2-41805C3F6A6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9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1630D673-CB21-40A3-A7BE-C996B20D681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497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0C83EF20-1DF8-43B4-B982-A382FF884E2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46082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1FD09C98-5809-41AD-B215-493A3D741A2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002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9E3214F0-FC83-402F-BAC5-ED482753277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002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39B0FB7F-A1FC-40D1-ACFC-C3C966F9BCA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51767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15EB3CBA-DD9B-449B-9B72-19178017713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51766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4" name="Text Placeholder 12">
            <a:extLst>
              <a:ext uri="{FF2B5EF4-FFF2-40B4-BE49-F238E27FC236}">
                <a16:creationId xmlns:a16="http://schemas.microsoft.com/office/drawing/2014/main" id="{BA47B66D-8891-4AE7-98BE-3CFE9CDB57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9768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929AE99A-6054-4B2F-B99D-FE4F682613D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99767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6" name="Text Placeholder 12">
            <a:extLst>
              <a:ext uri="{FF2B5EF4-FFF2-40B4-BE49-F238E27FC236}">
                <a16:creationId xmlns:a16="http://schemas.microsoft.com/office/drawing/2014/main" id="{D1F32591-7BBD-4006-AEA0-29F43CDADCE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354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7BC780CD-8E77-4D0E-A436-DCB2AA0C15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354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2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spc="3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8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62B82C-34E9-4F3B-9B0F-A3207161C41E}"/>
              </a:ext>
            </a:extLst>
          </p:cNvPr>
          <p:cNvSpPr/>
          <p:nvPr userDrawn="1"/>
        </p:nvSpPr>
        <p:spPr>
          <a:xfrm>
            <a:off x="10820400" y="813816"/>
            <a:ext cx="1371600" cy="4572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1277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70" r:id="rId4"/>
    <p:sldLayoutId id="2147483672" r:id="rId5"/>
    <p:sldLayoutId id="2147483654" r:id="rId6"/>
    <p:sldLayoutId id="2147483658" r:id="rId7"/>
    <p:sldLayoutId id="2147483660" r:id="rId8"/>
    <p:sldLayoutId id="2147483671" r:id="rId9"/>
    <p:sldLayoutId id="2147483650" r:id="rId10"/>
    <p:sldLayoutId id="2147483667" r:id="rId11"/>
    <p:sldLayoutId id="2147483668" r:id="rId12"/>
    <p:sldLayoutId id="2147483662" r:id="rId13"/>
    <p:sldLayoutId id="214748366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30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392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close up of frosty pine leaves&#10;">
            <a:extLst>
              <a:ext uri="{FF2B5EF4-FFF2-40B4-BE49-F238E27FC236}">
                <a16:creationId xmlns:a16="http://schemas.microsoft.com/office/drawing/2014/main" id="{E700099C-08E5-415B-A866-CD9A073DCD9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8724" y="411480"/>
            <a:ext cx="11274552" cy="603504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724" y="3236493"/>
            <a:ext cx="5149596" cy="1448385"/>
          </a:xfrm>
        </p:spPr>
        <p:txBody>
          <a:bodyPr>
            <a:normAutofit/>
          </a:bodyPr>
          <a:lstStyle/>
          <a:p>
            <a:r>
              <a:rPr lang="en-US" dirty="0"/>
              <a:t>CES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24" y="4684879"/>
            <a:ext cx="5149596" cy="524794"/>
          </a:xfrm>
        </p:spPr>
        <p:txBody>
          <a:bodyPr>
            <a:normAutofit/>
          </a:bodyPr>
          <a:lstStyle/>
          <a:p>
            <a:r>
              <a:rPr lang="en-US" dirty="0"/>
              <a:t>12.7.23​​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261E-C740-B16A-1A69-CD5AABFCE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DV Prioritization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CF4AA-2DD3-3D41-3663-27B1F766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clients in HMIS are prioritized according to their place in Priority Pool</a:t>
            </a:r>
          </a:p>
          <a:p>
            <a:r>
              <a:rPr lang="en-US" dirty="0"/>
              <a:t>Assessors of DV clients are invited to participate in monthly DV/Non-shared Case Consultation</a:t>
            </a:r>
          </a:p>
          <a:p>
            <a:r>
              <a:rPr lang="en-US" dirty="0"/>
              <a:t>From CE Procedure Manual: “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purpose of this consultation is general problem solving,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supportive housing referral prioritization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and expanding staff understanding of SMAC and Coordinated Entry as well as DV services. To protect client privacy/safety, typically only DV assessing agencies and CE Staff attend this meeting.”</a:t>
            </a:r>
          </a:p>
          <a:p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This came out of a meeting with DV providers SMAC hosted in 2019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Honors the reality that the severity DV situations/vulnerability (and thus prioritization needs) are not easily captured by quantifiable measures like length of time</a:t>
            </a: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</a:rPr>
              <a:t>Seeking direction on whether this system needs to be formalized in a prioritization policy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D36C-43D5-195B-41CD-D628C273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E518-3019-6028-A1A0-F8257753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Coordinated Entry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BDF89-FD3C-110D-D57C-2EE2F2AA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8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</p:spPr>
        <p:txBody>
          <a:bodyPr/>
          <a:lstStyle/>
          <a:p>
            <a:r>
              <a:rPr lang="en-US" dirty="0"/>
              <a:t>8/1/22-7/31/23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451275"/>
              </p:ext>
            </p:extLst>
          </p:nvPr>
        </p:nvGraphicFramePr>
        <p:xfrm>
          <a:off x="838200" y="1825625"/>
          <a:ext cx="10515600" cy="30321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1693025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880755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755691855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56069705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609150304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 Adults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 Youth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Adult Families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Youth Families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Missing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Assessed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327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156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117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672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Exited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571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Housed in CE (HMIS)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239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D59585C-C6EF-4E4F-A0D8-7BBF3C31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B58524-BD95-40A0-BC5B-44BBE25A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SMAC CES Committee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A8D4E89-916E-4874-A499-869EDCD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</p:spPr>
        <p:txBody>
          <a:bodyPr/>
          <a:lstStyle/>
          <a:p>
            <a:r>
              <a:rPr lang="en-US" dirty="0"/>
              <a:t>8/1/22-7/31/23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300885"/>
              </p:ext>
            </p:extLst>
          </p:nvPr>
        </p:nvGraphicFramePr>
        <p:xfrm>
          <a:off x="838200" y="1825625"/>
          <a:ext cx="10515600" cy="31572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1693025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779627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892175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  <a:gridCol w="1330859">
                  <a:extLst>
                    <a:ext uri="{9D8B030D-6E8A-4147-A177-3AD203B41FA5}">
                      <a16:colId xmlns:a16="http://schemas.microsoft.com/office/drawing/2014/main" val="2755691855"/>
                    </a:ext>
                  </a:extLst>
                </a:gridCol>
                <a:gridCol w="1493822">
                  <a:extLst>
                    <a:ext uri="{9D8B030D-6E8A-4147-A177-3AD203B41FA5}">
                      <a16:colId xmlns:a16="http://schemas.microsoft.com/office/drawing/2014/main" val="560697052"/>
                    </a:ext>
                  </a:extLst>
                </a:gridCol>
                <a:gridCol w="1222972">
                  <a:extLst>
                    <a:ext uri="{9D8B030D-6E8A-4147-A177-3AD203B41FA5}">
                      <a16:colId xmlns:a16="http://schemas.microsoft.com/office/drawing/2014/main" val="2609150304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American Indian/Alaska Native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Asian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Black/African American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Multiple Races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White Hispanic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White Non-Hispanic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Assessed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68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Exited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Housed in CE (HMIS)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D59585C-C6EF-4E4F-A0D8-7BBF3C31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B58524-BD95-40A0-BC5B-44BBE25A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SMAC CES Committee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A8D4E89-916E-4874-A499-869EDCD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7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</p:spPr>
        <p:txBody>
          <a:bodyPr/>
          <a:lstStyle/>
          <a:p>
            <a:r>
              <a:rPr lang="en-US" dirty="0"/>
              <a:t>8/1/22-7/31/23 – Residence Prior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111723"/>
              </p:ext>
            </p:extLst>
          </p:nvPr>
        </p:nvGraphicFramePr>
        <p:xfrm>
          <a:off x="838200" y="1953895"/>
          <a:ext cx="10605383" cy="25507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49631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124906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222217">
                  <a:extLst>
                    <a:ext uri="{9D8B030D-6E8A-4147-A177-3AD203B41FA5}">
                      <a16:colId xmlns:a16="http://schemas.microsoft.com/office/drawing/2014/main" val="3872399190"/>
                    </a:ext>
                  </a:extLst>
                </a:gridCol>
                <a:gridCol w="1068309">
                  <a:extLst>
                    <a:ext uri="{9D8B030D-6E8A-4147-A177-3AD203B41FA5}">
                      <a16:colId xmlns:a16="http://schemas.microsoft.com/office/drawing/2014/main" val="359836389"/>
                    </a:ext>
                  </a:extLst>
                </a:gridCol>
                <a:gridCol w="1176951">
                  <a:extLst>
                    <a:ext uri="{9D8B030D-6E8A-4147-A177-3AD203B41FA5}">
                      <a16:colId xmlns:a16="http://schemas.microsoft.com/office/drawing/2014/main" val="1297832829"/>
                    </a:ext>
                  </a:extLst>
                </a:gridCol>
                <a:gridCol w="1077365">
                  <a:extLst>
                    <a:ext uri="{9D8B030D-6E8A-4147-A177-3AD203B41FA5}">
                      <a16:colId xmlns:a16="http://schemas.microsoft.com/office/drawing/2014/main" val="854893483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households assessed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Average LOT (days)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Singles 25+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Families 25+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 Youth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Youth Families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Emergency Shelter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131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 not meant for habitation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236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Friends/Family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D59585C-C6EF-4E4F-A0D8-7BBF3C31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B58524-BD95-40A0-BC5B-44BBE25A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SMAC CES Committee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A8D4E89-916E-4874-A499-869EDCD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1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</p:spPr>
        <p:txBody>
          <a:bodyPr/>
          <a:lstStyle/>
          <a:p>
            <a:r>
              <a:rPr lang="en-US" dirty="0"/>
              <a:t>12/4/23 Priority Pool – Residence Prior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849800"/>
              </p:ext>
            </p:extLst>
          </p:nvPr>
        </p:nvGraphicFramePr>
        <p:xfrm>
          <a:off x="838200" y="1953895"/>
          <a:ext cx="10605383" cy="25507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49631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124906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222217">
                  <a:extLst>
                    <a:ext uri="{9D8B030D-6E8A-4147-A177-3AD203B41FA5}">
                      <a16:colId xmlns:a16="http://schemas.microsoft.com/office/drawing/2014/main" val="3872399190"/>
                    </a:ext>
                  </a:extLst>
                </a:gridCol>
                <a:gridCol w="1068309">
                  <a:extLst>
                    <a:ext uri="{9D8B030D-6E8A-4147-A177-3AD203B41FA5}">
                      <a16:colId xmlns:a16="http://schemas.microsoft.com/office/drawing/2014/main" val="359836389"/>
                    </a:ext>
                  </a:extLst>
                </a:gridCol>
                <a:gridCol w="1176951">
                  <a:extLst>
                    <a:ext uri="{9D8B030D-6E8A-4147-A177-3AD203B41FA5}">
                      <a16:colId xmlns:a16="http://schemas.microsoft.com/office/drawing/2014/main" val="1297832829"/>
                    </a:ext>
                  </a:extLst>
                </a:gridCol>
                <a:gridCol w="1077365">
                  <a:extLst>
                    <a:ext uri="{9D8B030D-6E8A-4147-A177-3AD203B41FA5}">
                      <a16:colId xmlns:a16="http://schemas.microsoft.com/office/drawing/2014/main" val="854893483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households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Average LOT (days)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Singles 25+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Families 25+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Single Youth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Youth Families 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Emergency Shelter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240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Place not meant for habitation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Friends/Family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254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D59585C-C6EF-4E4F-A0D8-7BBF3C31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B58524-BD95-40A0-BC5B-44BBE25A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SMAC CES Committee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A8D4E89-916E-4874-A499-869EDCD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80C4382-F1F9-F096-64DD-AFF5ABCB9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58505"/>
              </p:ext>
            </p:extLst>
          </p:nvPr>
        </p:nvGraphicFramePr>
        <p:xfrm>
          <a:off x="1906962" y="5127307"/>
          <a:ext cx="3154680" cy="6064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40547446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03491205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Housed in CE (HMIS) in one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5427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7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B099-BD10-F8AC-B380-118B992F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for Discussion!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02FE3-B612-C18E-FEEF-91DDAB61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84677-BADA-AE1A-EEA1-F3E16C45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C9442-D43F-E56C-B4BA-C04EF5F6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Coordinated Entry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EA179-604B-CD4E-FE8C-A1644F2B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AD1E-E6B2-F5DB-E4AC-72208A90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Violence HMIS data 8/1/22-7/31/23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9DD56CE-5F30-6EF0-7349-51C9DFCA9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943573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808299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004242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88757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465100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7602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assessed in HMIS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Average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Housed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Housed in 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5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72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3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Youth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6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Adult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275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Youth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3957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1FB2B-DC4A-C98C-B149-A9A75AAB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C8856-B6EC-07CD-BB7D-2A0BBA59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Coordinated Entry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5B39-2707-BB44-8A36-AC4E0C2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8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451-E1F5-BAE9-96C0-A5865114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Violence Snapshot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1BCD695-78DA-487E-03F8-E6A4BED50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11029"/>
              </p:ext>
            </p:extLst>
          </p:nvPr>
        </p:nvGraphicFramePr>
        <p:xfrm>
          <a:off x="838200" y="1825625"/>
          <a:ext cx="10515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1634848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6264085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386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27569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46247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Current DV –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Average LOT (days) DV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Average LOT (days)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Non-DV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2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12/4 Priority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358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Non-HMIS Case 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3609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E6689-B9BB-F6BA-250F-8DB6C617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0AE61-E5EB-8FFE-625D-9C3636C4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Coordinated Entry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12F7-29B0-3113-A64D-1A655E16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</p:spPr>
        <p:txBody>
          <a:bodyPr/>
          <a:lstStyle/>
          <a:p>
            <a:r>
              <a:rPr lang="en-US" dirty="0"/>
              <a:t>8/1/22-7/31/23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259368"/>
              </p:ext>
            </p:extLst>
          </p:nvPr>
        </p:nvGraphicFramePr>
        <p:xfrm>
          <a:off x="838200" y="1825625"/>
          <a:ext cx="10515600" cy="25507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1693025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779627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892175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  <a:gridCol w="1330859">
                  <a:extLst>
                    <a:ext uri="{9D8B030D-6E8A-4147-A177-3AD203B41FA5}">
                      <a16:colId xmlns:a16="http://schemas.microsoft.com/office/drawing/2014/main" val="2755691855"/>
                    </a:ext>
                  </a:extLst>
                </a:gridCol>
                <a:gridCol w="1493822">
                  <a:extLst>
                    <a:ext uri="{9D8B030D-6E8A-4147-A177-3AD203B41FA5}">
                      <a16:colId xmlns:a16="http://schemas.microsoft.com/office/drawing/2014/main" val="560697052"/>
                    </a:ext>
                  </a:extLst>
                </a:gridCol>
                <a:gridCol w="1222972">
                  <a:extLst>
                    <a:ext uri="{9D8B030D-6E8A-4147-A177-3AD203B41FA5}">
                      <a16:colId xmlns:a16="http://schemas.microsoft.com/office/drawing/2014/main" val="2609150304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American Indian/Alaska Native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Asian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Black/African American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Multiple Races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White Hispanic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5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White Non-Hispanic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 Assessed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315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103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61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527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DV- 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en-US" sz="1600" spc="2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 DV 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9245361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D59585C-C6EF-4E4F-A0D8-7BBF3C31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B58524-BD95-40A0-BC5B-44BBE25A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SMAC CES Committee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A8D4E89-916E-4874-A499-869EDCD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3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4EEF2"/>
      </a:accent1>
      <a:accent2>
        <a:srgbClr val="9CD3D9"/>
      </a:accent2>
      <a:accent3>
        <a:srgbClr val="387373"/>
      </a:accent3>
      <a:accent4>
        <a:srgbClr val="022E40"/>
      </a:accent4>
      <a:accent5>
        <a:srgbClr val="F2E4C9"/>
      </a:accent5>
      <a:accent6>
        <a:srgbClr val="FFFFF5"/>
      </a:accent6>
      <a:hlink>
        <a:srgbClr val="0563C1"/>
      </a:hlink>
      <a:folHlink>
        <a:srgbClr val="954F72"/>
      </a:folHlink>
    </a:clrScheme>
    <a:fontScheme name="Custom 114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owscape_tm44613219_Win32_JB_SL_v3" id="{1C87AC08-773C-4510-A4A8-B1D3594C4029}" vid="{72F6DBE6-EDB8-4427-B790-8ECF5ED625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5e13e-6573-4a7a-aec4-43999b64a410" xsi:nil="true"/>
    <lcf76f155ced4ddcb4097134ff3c332f xmlns="73c90d20-9f0e-4f34-a1f3-e942bef13dd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3" ma:contentTypeDescription="Create a new document." ma:contentTypeScope="" ma:versionID="79d020dcc0d762e83942d071fe831472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4d96b4b068b5bf8007a5680767150a53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576AF5-45CB-4D7F-8506-5C2B8F7E0C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473F6E9-2FA5-4F36-A42B-ED7213C4A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C6CCC-9F7B-40AB-A4CC-E6A910606D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571</Words>
  <Application>Microsoft Office PowerPoint</Application>
  <PresentationFormat>Widescreen</PresentationFormat>
  <Paragraphs>245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Bodoni MT</vt:lpstr>
      <vt:lpstr>Calibri</vt:lpstr>
      <vt:lpstr>Source Sans Pro Light</vt:lpstr>
      <vt:lpstr>Office Theme</vt:lpstr>
      <vt:lpstr>CES Committee</vt:lpstr>
      <vt:lpstr>8/1/22-7/31/23</vt:lpstr>
      <vt:lpstr>8/1/22-7/31/23</vt:lpstr>
      <vt:lpstr>8/1/22-7/31/23 – Residence Prior</vt:lpstr>
      <vt:lpstr>12/4/23 Priority Pool – Residence Prior</vt:lpstr>
      <vt:lpstr>Break for Discussion!</vt:lpstr>
      <vt:lpstr>Domestic Violence HMIS data 8/1/22-7/31/23</vt:lpstr>
      <vt:lpstr>Domestic Violence Snapshot</vt:lpstr>
      <vt:lpstr>8/1/22-7/31/23</vt:lpstr>
      <vt:lpstr>Current DV Prioritization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 Committee</dc:title>
  <dc:creator>Liz Moen</dc:creator>
  <cp:lastModifiedBy>Liz Moen</cp:lastModifiedBy>
  <cp:revision>1</cp:revision>
  <dcterms:created xsi:type="dcterms:W3CDTF">2023-12-06T15:52:32Z</dcterms:created>
  <dcterms:modified xsi:type="dcterms:W3CDTF">2023-12-06T22:28:24Z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0x0101004F2A1D501A10454BB0C55058358DE1AB</vt:lpwstr>
  </property>
</Properties>
</file>