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11"/>
  </p:notesMasterIdLst>
  <p:sldIdLst>
    <p:sldId id="256" r:id="rId2"/>
    <p:sldId id="263" r:id="rId3"/>
    <p:sldId id="264" r:id="rId4"/>
    <p:sldId id="265" r:id="rId5"/>
    <p:sldId id="267" r:id="rId6"/>
    <p:sldId id="268" r:id="rId7"/>
    <p:sldId id="266" r:id="rId8"/>
    <p:sldId id="269"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ata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12A169-34B4-4034-B2EF-B1AED1A50F08}" type="doc">
      <dgm:prSet loTypeId="urn:microsoft.com/office/officeart/2018/2/layout/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74587A76-440B-41EE-94C9-A498BBB9B357}">
      <dgm:prSet/>
      <dgm:spPr/>
      <dgm:t>
        <a:bodyPr/>
        <a:lstStyle/>
        <a:p>
          <a:pPr>
            <a:lnSpc>
              <a:spcPct val="100000"/>
            </a:lnSpc>
            <a:defRPr b="1"/>
          </a:pPr>
          <a:r>
            <a:rPr lang="en-US"/>
            <a:t>Anyone in a housing crisis</a:t>
          </a:r>
        </a:p>
      </dgm:t>
    </dgm:pt>
    <dgm:pt modelId="{1BF35D24-8967-4467-A354-AD159E5B7BCA}" type="parTrans" cxnId="{F1767878-F66C-4792-AE82-D05B64D86897}">
      <dgm:prSet/>
      <dgm:spPr/>
      <dgm:t>
        <a:bodyPr/>
        <a:lstStyle/>
        <a:p>
          <a:endParaRPr lang="en-US"/>
        </a:p>
      </dgm:t>
    </dgm:pt>
    <dgm:pt modelId="{D8CA876A-F535-4502-87A5-7EE12246D6AF}" type="sibTrans" cxnId="{F1767878-F66C-4792-AE82-D05B64D86897}">
      <dgm:prSet/>
      <dgm:spPr/>
      <dgm:t>
        <a:bodyPr/>
        <a:lstStyle/>
        <a:p>
          <a:endParaRPr lang="en-US"/>
        </a:p>
      </dgm:t>
    </dgm:pt>
    <dgm:pt modelId="{DDC2233D-C2A0-4692-9C86-88B552D03742}">
      <dgm:prSet/>
      <dgm:spPr/>
      <dgm:t>
        <a:bodyPr/>
        <a:lstStyle/>
        <a:p>
          <a:pPr>
            <a:lnSpc>
              <a:spcPct val="100000"/>
            </a:lnSpc>
          </a:pPr>
          <a:r>
            <a:rPr lang="en-US" dirty="0"/>
            <a:t>Have eviction notice/behind on rent</a:t>
          </a:r>
        </a:p>
      </dgm:t>
    </dgm:pt>
    <dgm:pt modelId="{4FC600F3-E6AC-4299-9F75-95C8AEF3B369}" type="parTrans" cxnId="{CC6DB186-BAA3-423B-9050-A8A5609DD591}">
      <dgm:prSet/>
      <dgm:spPr/>
      <dgm:t>
        <a:bodyPr/>
        <a:lstStyle/>
        <a:p>
          <a:endParaRPr lang="en-US"/>
        </a:p>
      </dgm:t>
    </dgm:pt>
    <dgm:pt modelId="{F337010B-B8B4-4869-8EB8-C5E492791638}" type="sibTrans" cxnId="{CC6DB186-BAA3-423B-9050-A8A5609DD591}">
      <dgm:prSet/>
      <dgm:spPr/>
      <dgm:t>
        <a:bodyPr/>
        <a:lstStyle/>
        <a:p>
          <a:endParaRPr lang="en-US"/>
        </a:p>
      </dgm:t>
    </dgm:pt>
    <dgm:pt modelId="{CA8E12C6-EEC7-43DA-9E49-A3AB7D58A1E5}">
      <dgm:prSet/>
      <dgm:spPr/>
      <dgm:t>
        <a:bodyPr/>
        <a:lstStyle/>
        <a:p>
          <a:pPr>
            <a:lnSpc>
              <a:spcPct val="100000"/>
            </a:lnSpc>
          </a:pPr>
          <a:r>
            <a:rPr lang="en-US" dirty="0"/>
            <a:t>Any definition of homelessness</a:t>
          </a:r>
        </a:p>
      </dgm:t>
    </dgm:pt>
    <dgm:pt modelId="{9D90C7D2-5DB9-4496-AD46-B89A97E59CDC}" type="parTrans" cxnId="{A8B5AA80-4244-49BC-A6A6-1B45FCD21106}">
      <dgm:prSet/>
      <dgm:spPr/>
      <dgm:t>
        <a:bodyPr/>
        <a:lstStyle/>
        <a:p>
          <a:endParaRPr lang="en-US"/>
        </a:p>
      </dgm:t>
    </dgm:pt>
    <dgm:pt modelId="{D97C68F5-5879-4CD9-9ABE-24C457A94FD7}" type="sibTrans" cxnId="{A8B5AA80-4244-49BC-A6A6-1B45FCD21106}">
      <dgm:prSet/>
      <dgm:spPr/>
      <dgm:t>
        <a:bodyPr/>
        <a:lstStyle/>
        <a:p>
          <a:endParaRPr lang="en-US"/>
        </a:p>
      </dgm:t>
    </dgm:pt>
    <dgm:pt modelId="{4DE06C07-6E70-4573-86BE-D20EF14E12B1}">
      <dgm:prSet/>
      <dgm:spPr/>
      <dgm:t>
        <a:bodyPr/>
        <a:lstStyle/>
        <a:p>
          <a:pPr>
            <a:lnSpc>
              <a:spcPct val="100000"/>
            </a:lnSpc>
            <a:defRPr b="1"/>
          </a:pPr>
          <a:r>
            <a:rPr lang="en-US"/>
            <a:t>Housing Crisis Central – one entity</a:t>
          </a:r>
        </a:p>
      </dgm:t>
    </dgm:pt>
    <dgm:pt modelId="{92BE7357-2460-4D82-9424-4F1545ED72D8}" type="parTrans" cxnId="{1B4BE15F-DE42-4606-9AD1-41414398E991}">
      <dgm:prSet/>
      <dgm:spPr/>
      <dgm:t>
        <a:bodyPr/>
        <a:lstStyle/>
        <a:p>
          <a:endParaRPr lang="en-US"/>
        </a:p>
      </dgm:t>
    </dgm:pt>
    <dgm:pt modelId="{36CCD5EA-0ED8-4F65-97B3-ABDD32FBEE88}" type="sibTrans" cxnId="{1B4BE15F-DE42-4606-9AD1-41414398E991}">
      <dgm:prSet/>
      <dgm:spPr/>
      <dgm:t>
        <a:bodyPr/>
        <a:lstStyle/>
        <a:p>
          <a:endParaRPr lang="en-US"/>
        </a:p>
      </dgm:t>
    </dgm:pt>
    <dgm:pt modelId="{EDA397C2-1BBF-4E46-91D5-6E5ED752D5FA}">
      <dgm:prSet/>
      <dgm:spPr/>
      <dgm:t>
        <a:bodyPr/>
        <a:lstStyle/>
        <a:p>
          <a:pPr>
            <a:lnSpc>
              <a:spcPct val="100000"/>
            </a:lnSpc>
          </a:pPr>
          <a:r>
            <a:rPr lang="en-US"/>
            <a:t>Staff working remotely</a:t>
          </a:r>
        </a:p>
      </dgm:t>
    </dgm:pt>
    <dgm:pt modelId="{A73ADC06-0E45-49BB-9340-103538E85B07}" type="parTrans" cxnId="{5DA2F106-9DA0-48A3-AB72-B17E2500EAE8}">
      <dgm:prSet/>
      <dgm:spPr/>
      <dgm:t>
        <a:bodyPr/>
        <a:lstStyle/>
        <a:p>
          <a:endParaRPr lang="en-US"/>
        </a:p>
      </dgm:t>
    </dgm:pt>
    <dgm:pt modelId="{7CE6060E-295B-4D1F-9185-AE68519966F0}" type="sibTrans" cxnId="{5DA2F106-9DA0-48A3-AB72-B17E2500EAE8}">
      <dgm:prSet/>
      <dgm:spPr/>
      <dgm:t>
        <a:bodyPr/>
        <a:lstStyle/>
        <a:p>
          <a:endParaRPr lang="en-US"/>
        </a:p>
      </dgm:t>
    </dgm:pt>
    <dgm:pt modelId="{7CCF10CD-8E38-4870-B825-6D7A16633331}">
      <dgm:prSet/>
      <dgm:spPr/>
      <dgm:t>
        <a:bodyPr/>
        <a:lstStyle/>
        <a:p>
          <a:pPr>
            <a:lnSpc>
              <a:spcPct val="100000"/>
            </a:lnSpc>
          </a:pPr>
          <a:r>
            <a:rPr lang="en-US" dirty="0"/>
            <a:t>Online component – email/online portal/text line</a:t>
          </a:r>
        </a:p>
      </dgm:t>
    </dgm:pt>
    <dgm:pt modelId="{F1AB0978-DEE1-4A58-A0C8-3508CC3BC1AB}" type="parTrans" cxnId="{828A10A9-6B95-4EAD-8F45-087B8C03EABD}">
      <dgm:prSet/>
      <dgm:spPr/>
      <dgm:t>
        <a:bodyPr/>
        <a:lstStyle/>
        <a:p>
          <a:endParaRPr lang="en-US"/>
        </a:p>
      </dgm:t>
    </dgm:pt>
    <dgm:pt modelId="{54EB1FB5-7698-47F2-829E-4563BEFF8A70}" type="sibTrans" cxnId="{828A10A9-6B95-4EAD-8F45-087B8C03EABD}">
      <dgm:prSet/>
      <dgm:spPr/>
      <dgm:t>
        <a:bodyPr/>
        <a:lstStyle/>
        <a:p>
          <a:endParaRPr lang="en-US"/>
        </a:p>
      </dgm:t>
    </dgm:pt>
    <dgm:pt modelId="{39DD055C-C62E-46FE-82DB-C9F78FE815AC}">
      <dgm:prSet/>
      <dgm:spPr/>
      <dgm:t>
        <a:bodyPr/>
        <a:lstStyle/>
        <a:p>
          <a:pPr>
            <a:lnSpc>
              <a:spcPct val="100000"/>
            </a:lnSpc>
          </a:pPr>
          <a:r>
            <a:rPr lang="en-US"/>
            <a:t>Enough staffing to return phone calls/emails/text within 24 hours</a:t>
          </a:r>
        </a:p>
      </dgm:t>
    </dgm:pt>
    <dgm:pt modelId="{5963B516-49F7-42F0-BBCA-228B031D630E}" type="parTrans" cxnId="{614048A4-4D4F-4FB0-8458-11DD94F759DD}">
      <dgm:prSet/>
      <dgm:spPr/>
      <dgm:t>
        <a:bodyPr/>
        <a:lstStyle/>
        <a:p>
          <a:endParaRPr lang="en-US"/>
        </a:p>
      </dgm:t>
    </dgm:pt>
    <dgm:pt modelId="{D067D6D8-D664-4880-9042-498F4DFA67DA}" type="sibTrans" cxnId="{614048A4-4D4F-4FB0-8458-11DD94F759DD}">
      <dgm:prSet/>
      <dgm:spPr/>
      <dgm:t>
        <a:bodyPr/>
        <a:lstStyle/>
        <a:p>
          <a:endParaRPr lang="en-US"/>
        </a:p>
      </dgm:t>
    </dgm:pt>
    <dgm:pt modelId="{DF3863E2-05E7-411E-8C22-68CC7F1E37AD}" type="pres">
      <dgm:prSet presAssocID="{8612A169-34B4-4034-B2EF-B1AED1A50F08}" presName="root" presStyleCnt="0">
        <dgm:presLayoutVars>
          <dgm:dir/>
          <dgm:resizeHandles val="exact"/>
        </dgm:presLayoutVars>
      </dgm:prSet>
      <dgm:spPr/>
    </dgm:pt>
    <dgm:pt modelId="{5FAC89C3-33B0-4757-AD75-732543E9653B}" type="pres">
      <dgm:prSet presAssocID="{74587A76-440B-41EE-94C9-A498BBB9B357}" presName="compNode" presStyleCnt="0"/>
      <dgm:spPr/>
    </dgm:pt>
    <dgm:pt modelId="{6C8B3E1D-73F2-4EA4-83F8-A9DA60BD97EA}" type="pres">
      <dgm:prSet presAssocID="{74587A76-440B-41EE-94C9-A498BBB9B35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021C252B-AB13-4667-BAD1-E839C8884495}" type="pres">
      <dgm:prSet presAssocID="{74587A76-440B-41EE-94C9-A498BBB9B357}" presName="iconSpace" presStyleCnt="0"/>
      <dgm:spPr/>
    </dgm:pt>
    <dgm:pt modelId="{0D2759C5-EE28-4C4C-BE39-BA1FAC107F2E}" type="pres">
      <dgm:prSet presAssocID="{74587A76-440B-41EE-94C9-A498BBB9B357}" presName="parTx" presStyleLbl="revTx" presStyleIdx="0" presStyleCnt="4">
        <dgm:presLayoutVars>
          <dgm:chMax val="0"/>
          <dgm:chPref val="0"/>
        </dgm:presLayoutVars>
      </dgm:prSet>
      <dgm:spPr/>
    </dgm:pt>
    <dgm:pt modelId="{FE7AD63D-79E3-49E3-90FE-470F1F9D92B6}" type="pres">
      <dgm:prSet presAssocID="{74587A76-440B-41EE-94C9-A498BBB9B357}" presName="txSpace" presStyleCnt="0"/>
      <dgm:spPr/>
    </dgm:pt>
    <dgm:pt modelId="{50A1B06C-0BEC-41D7-92EC-BB6F18F9616E}" type="pres">
      <dgm:prSet presAssocID="{74587A76-440B-41EE-94C9-A498BBB9B357}" presName="desTx" presStyleLbl="revTx" presStyleIdx="1" presStyleCnt="4">
        <dgm:presLayoutVars/>
      </dgm:prSet>
      <dgm:spPr/>
    </dgm:pt>
    <dgm:pt modelId="{AF6CD19D-0EE2-48FA-ADEC-6CD94B8D00B6}" type="pres">
      <dgm:prSet presAssocID="{D8CA876A-F535-4502-87A5-7EE12246D6AF}" presName="sibTrans" presStyleCnt="0"/>
      <dgm:spPr/>
    </dgm:pt>
    <dgm:pt modelId="{5764CC7D-2084-4547-B442-538D110BD9C8}" type="pres">
      <dgm:prSet presAssocID="{4DE06C07-6E70-4573-86BE-D20EF14E12B1}" presName="compNode" presStyleCnt="0"/>
      <dgm:spPr/>
    </dgm:pt>
    <dgm:pt modelId="{08D9548A-59D4-4468-BC42-A5EED68EE70A}" type="pres">
      <dgm:prSet presAssocID="{4DE06C07-6E70-4573-86BE-D20EF14E12B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ll center"/>
        </a:ext>
      </dgm:extLst>
    </dgm:pt>
    <dgm:pt modelId="{36765C5B-D181-4FBA-ABD8-B91595FB0171}" type="pres">
      <dgm:prSet presAssocID="{4DE06C07-6E70-4573-86BE-D20EF14E12B1}" presName="iconSpace" presStyleCnt="0"/>
      <dgm:spPr/>
    </dgm:pt>
    <dgm:pt modelId="{49D3DF30-A9AA-4A1E-AC1D-F68478F14A4C}" type="pres">
      <dgm:prSet presAssocID="{4DE06C07-6E70-4573-86BE-D20EF14E12B1}" presName="parTx" presStyleLbl="revTx" presStyleIdx="2" presStyleCnt="4">
        <dgm:presLayoutVars>
          <dgm:chMax val="0"/>
          <dgm:chPref val="0"/>
        </dgm:presLayoutVars>
      </dgm:prSet>
      <dgm:spPr/>
    </dgm:pt>
    <dgm:pt modelId="{4C55C6F3-B7AE-4811-A602-D2E07FB60225}" type="pres">
      <dgm:prSet presAssocID="{4DE06C07-6E70-4573-86BE-D20EF14E12B1}" presName="txSpace" presStyleCnt="0"/>
      <dgm:spPr/>
    </dgm:pt>
    <dgm:pt modelId="{F4B54B2E-C67E-4DC1-8996-6D0E90C43E18}" type="pres">
      <dgm:prSet presAssocID="{4DE06C07-6E70-4573-86BE-D20EF14E12B1}" presName="desTx" presStyleLbl="revTx" presStyleIdx="3" presStyleCnt="4">
        <dgm:presLayoutVars/>
      </dgm:prSet>
      <dgm:spPr/>
    </dgm:pt>
  </dgm:ptLst>
  <dgm:cxnLst>
    <dgm:cxn modelId="{5DA2F106-9DA0-48A3-AB72-B17E2500EAE8}" srcId="{4DE06C07-6E70-4573-86BE-D20EF14E12B1}" destId="{EDA397C2-1BBF-4E46-91D5-6E5ED752D5FA}" srcOrd="0" destOrd="0" parTransId="{A73ADC06-0E45-49BB-9340-103538E85B07}" sibTransId="{7CE6060E-295B-4D1F-9185-AE68519966F0}"/>
    <dgm:cxn modelId="{8513980F-A6A3-48E2-856D-BBAFCDFA2A55}" type="presOf" srcId="{4DE06C07-6E70-4573-86BE-D20EF14E12B1}" destId="{49D3DF30-A9AA-4A1E-AC1D-F68478F14A4C}" srcOrd="0" destOrd="0" presId="urn:microsoft.com/office/officeart/2018/2/layout/IconLabelDescriptionList"/>
    <dgm:cxn modelId="{7851F221-705D-4B34-9D60-2E0C91885285}" type="presOf" srcId="{EDA397C2-1BBF-4E46-91D5-6E5ED752D5FA}" destId="{F4B54B2E-C67E-4DC1-8996-6D0E90C43E18}" srcOrd="0" destOrd="0" presId="urn:microsoft.com/office/officeart/2018/2/layout/IconLabelDescriptionList"/>
    <dgm:cxn modelId="{725CED29-DFEB-481A-B9E2-1B038B74B5F8}" type="presOf" srcId="{CA8E12C6-EEC7-43DA-9E49-A3AB7D58A1E5}" destId="{50A1B06C-0BEC-41D7-92EC-BB6F18F9616E}" srcOrd="0" destOrd="1" presId="urn:microsoft.com/office/officeart/2018/2/layout/IconLabelDescriptionList"/>
    <dgm:cxn modelId="{1B4BE15F-DE42-4606-9AD1-41414398E991}" srcId="{8612A169-34B4-4034-B2EF-B1AED1A50F08}" destId="{4DE06C07-6E70-4573-86BE-D20EF14E12B1}" srcOrd="1" destOrd="0" parTransId="{92BE7357-2460-4D82-9424-4F1545ED72D8}" sibTransId="{36CCD5EA-0ED8-4F65-97B3-ABDD32FBEE88}"/>
    <dgm:cxn modelId="{00AE7378-9B0B-4CB2-B534-50CC89043D6C}" type="presOf" srcId="{DDC2233D-C2A0-4692-9C86-88B552D03742}" destId="{50A1B06C-0BEC-41D7-92EC-BB6F18F9616E}" srcOrd="0" destOrd="0" presId="urn:microsoft.com/office/officeart/2018/2/layout/IconLabelDescriptionList"/>
    <dgm:cxn modelId="{F1767878-F66C-4792-AE82-D05B64D86897}" srcId="{8612A169-34B4-4034-B2EF-B1AED1A50F08}" destId="{74587A76-440B-41EE-94C9-A498BBB9B357}" srcOrd="0" destOrd="0" parTransId="{1BF35D24-8967-4467-A354-AD159E5B7BCA}" sibTransId="{D8CA876A-F535-4502-87A5-7EE12246D6AF}"/>
    <dgm:cxn modelId="{A8B5AA80-4244-49BC-A6A6-1B45FCD21106}" srcId="{74587A76-440B-41EE-94C9-A498BBB9B357}" destId="{CA8E12C6-EEC7-43DA-9E49-A3AB7D58A1E5}" srcOrd="1" destOrd="0" parTransId="{9D90C7D2-5DB9-4496-AD46-B89A97E59CDC}" sibTransId="{D97C68F5-5879-4CD9-9ABE-24C457A94FD7}"/>
    <dgm:cxn modelId="{CC6DB186-BAA3-423B-9050-A8A5609DD591}" srcId="{74587A76-440B-41EE-94C9-A498BBB9B357}" destId="{DDC2233D-C2A0-4692-9C86-88B552D03742}" srcOrd="0" destOrd="0" parTransId="{4FC600F3-E6AC-4299-9F75-95C8AEF3B369}" sibTransId="{F337010B-B8B4-4869-8EB8-C5E492791638}"/>
    <dgm:cxn modelId="{6112EA86-4157-4AA8-B694-AE0C063424CF}" type="presOf" srcId="{8612A169-34B4-4034-B2EF-B1AED1A50F08}" destId="{DF3863E2-05E7-411E-8C22-68CC7F1E37AD}" srcOrd="0" destOrd="0" presId="urn:microsoft.com/office/officeart/2018/2/layout/IconLabelDescriptionList"/>
    <dgm:cxn modelId="{2FF28198-539C-45EF-B57E-E30D86ACC3F6}" type="presOf" srcId="{39DD055C-C62E-46FE-82DB-C9F78FE815AC}" destId="{F4B54B2E-C67E-4DC1-8996-6D0E90C43E18}" srcOrd="0" destOrd="2" presId="urn:microsoft.com/office/officeart/2018/2/layout/IconLabelDescriptionList"/>
    <dgm:cxn modelId="{614048A4-4D4F-4FB0-8458-11DD94F759DD}" srcId="{4DE06C07-6E70-4573-86BE-D20EF14E12B1}" destId="{39DD055C-C62E-46FE-82DB-C9F78FE815AC}" srcOrd="2" destOrd="0" parTransId="{5963B516-49F7-42F0-BBCA-228B031D630E}" sibTransId="{D067D6D8-D664-4880-9042-498F4DFA67DA}"/>
    <dgm:cxn modelId="{828A10A9-6B95-4EAD-8F45-087B8C03EABD}" srcId="{4DE06C07-6E70-4573-86BE-D20EF14E12B1}" destId="{7CCF10CD-8E38-4870-B825-6D7A16633331}" srcOrd="1" destOrd="0" parTransId="{F1AB0978-DEE1-4A58-A0C8-3508CC3BC1AB}" sibTransId="{54EB1FB5-7698-47F2-829E-4563BEFF8A70}"/>
    <dgm:cxn modelId="{39F89DC7-4C09-4BC1-8F59-69EF97C46763}" type="presOf" srcId="{7CCF10CD-8E38-4870-B825-6D7A16633331}" destId="{F4B54B2E-C67E-4DC1-8996-6D0E90C43E18}" srcOrd="0" destOrd="1" presId="urn:microsoft.com/office/officeart/2018/2/layout/IconLabelDescriptionList"/>
    <dgm:cxn modelId="{2EA0B8FF-33BA-4148-8946-CFCC4F92BB94}" type="presOf" srcId="{74587A76-440B-41EE-94C9-A498BBB9B357}" destId="{0D2759C5-EE28-4C4C-BE39-BA1FAC107F2E}" srcOrd="0" destOrd="0" presId="urn:microsoft.com/office/officeart/2018/2/layout/IconLabelDescriptionList"/>
    <dgm:cxn modelId="{C30DC21F-5356-4893-85C5-6D08749FCDC9}" type="presParOf" srcId="{DF3863E2-05E7-411E-8C22-68CC7F1E37AD}" destId="{5FAC89C3-33B0-4757-AD75-732543E9653B}" srcOrd="0" destOrd="0" presId="urn:microsoft.com/office/officeart/2018/2/layout/IconLabelDescriptionList"/>
    <dgm:cxn modelId="{F6ACB3B9-5F12-4EAD-81A0-861B389B25F1}" type="presParOf" srcId="{5FAC89C3-33B0-4757-AD75-732543E9653B}" destId="{6C8B3E1D-73F2-4EA4-83F8-A9DA60BD97EA}" srcOrd="0" destOrd="0" presId="urn:microsoft.com/office/officeart/2018/2/layout/IconLabelDescriptionList"/>
    <dgm:cxn modelId="{4155B988-9F17-4F55-A35F-E24AE9D65D70}" type="presParOf" srcId="{5FAC89C3-33B0-4757-AD75-732543E9653B}" destId="{021C252B-AB13-4667-BAD1-E839C8884495}" srcOrd="1" destOrd="0" presId="urn:microsoft.com/office/officeart/2018/2/layout/IconLabelDescriptionList"/>
    <dgm:cxn modelId="{E65E3371-6C8B-419C-A69C-333104140E34}" type="presParOf" srcId="{5FAC89C3-33B0-4757-AD75-732543E9653B}" destId="{0D2759C5-EE28-4C4C-BE39-BA1FAC107F2E}" srcOrd="2" destOrd="0" presId="urn:microsoft.com/office/officeart/2018/2/layout/IconLabelDescriptionList"/>
    <dgm:cxn modelId="{6EF82311-6B53-4E47-8675-EF0D9B2687D6}" type="presParOf" srcId="{5FAC89C3-33B0-4757-AD75-732543E9653B}" destId="{FE7AD63D-79E3-49E3-90FE-470F1F9D92B6}" srcOrd="3" destOrd="0" presId="urn:microsoft.com/office/officeart/2018/2/layout/IconLabelDescriptionList"/>
    <dgm:cxn modelId="{DCAFB8E1-DDB5-40C1-AA0F-4C2CC6B1DEE2}" type="presParOf" srcId="{5FAC89C3-33B0-4757-AD75-732543E9653B}" destId="{50A1B06C-0BEC-41D7-92EC-BB6F18F9616E}" srcOrd="4" destOrd="0" presId="urn:microsoft.com/office/officeart/2018/2/layout/IconLabelDescriptionList"/>
    <dgm:cxn modelId="{A16FE192-205A-4A1D-836B-919FD50F5607}" type="presParOf" srcId="{DF3863E2-05E7-411E-8C22-68CC7F1E37AD}" destId="{AF6CD19D-0EE2-48FA-ADEC-6CD94B8D00B6}" srcOrd="1" destOrd="0" presId="urn:microsoft.com/office/officeart/2018/2/layout/IconLabelDescriptionList"/>
    <dgm:cxn modelId="{18417E8A-BAEF-494F-993C-AA0BA861874E}" type="presParOf" srcId="{DF3863E2-05E7-411E-8C22-68CC7F1E37AD}" destId="{5764CC7D-2084-4547-B442-538D110BD9C8}" srcOrd="2" destOrd="0" presId="urn:microsoft.com/office/officeart/2018/2/layout/IconLabelDescriptionList"/>
    <dgm:cxn modelId="{FBAEACDB-3612-4639-887F-7797EEC32FAC}" type="presParOf" srcId="{5764CC7D-2084-4547-B442-538D110BD9C8}" destId="{08D9548A-59D4-4468-BC42-A5EED68EE70A}" srcOrd="0" destOrd="0" presId="urn:microsoft.com/office/officeart/2018/2/layout/IconLabelDescriptionList"/>
    <dgm:cxn modelId="{2EE3298D-4C23-448A-BEE5-27451B88303C}" type="presParOf" srcId="{5764CC7D-2084-4547-B442-538D110BD9C8}" destId="{36765C5B-D181-4FBA-ABD8-B91595FB0171}" srcOrd="1" destOrd="0" presId="urn:microsoft.com/office/officeart/2018/2/layout/IconLabelDescriptionList"/>
    <dgm:cxn modelId="{1CA8F542-B247-4E1E-B119-C804DE1DB7E5}" type="presParOf" srcId="{5764CC7D-2084-4547-B442-538D110BD9C8}" destId="{49D3DF30-A9AA-4A1E-AC1D-F68478F14A4C}" srcOrd="2" destOrd="0" presId="urn:microsoft.com/office/officeart/2018/2/layout/IconLabelDescriptionList"/>
    <dgm:cxn modelId="{133D6C4E-0C5F-47A6-A1AF-C81A68F68F97}" type="presParOf" srcId="{5764CC7D-2084-4547-B442-538D110BD9C8}" destId="{4C55C6F3-B7AE-4811-A602-D2E07FB60225}" srcOrd="3" destOrd="0" presId="urn:microsoft.com/office/officeart/2018/2/layout/IconLabelDescriptionList"/>
    <dgm:cxn modelId="{9DE2AFD5-0602-460A-AC09-C22942D2F61F}" type="presParOf" srcId="{5764CC7D-2084-4547-B442-538D110BD9C8}" destId="{F4B54B2E-C67E-4DC1-8996-6D0E90C43E18}"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DC0780-D50F-4E16-B37D-D76FD8A8824C}" type="doc">
      <dgm:prSet loTypeId="urn:microsoft.com/office/officeart/2018/2/layout/IconVerticalSolidList" loCatId="icon" qsTypeId="urn:microsoft.com/office/officeart/2005/8/quickstyle/simple1" qsCatId="simple" csTypeId="urn:microsoft.com/office/officeart/2018/5/colors/Iconchunking_neutralbg_accent1_2" csCatId="accent1" phldr="1"/>
      <dgm:spPr/>
      <dgm:t>
        <a:bodyPr/>
        <a:lstStyle/>
        <a:p>
          <a:endParaRPr lang="en-US"/>
        </a:p>
      </dgm:t>
    </dgm:pt>
    <dgm:pt modelId="{5A8CF56E-D1DC-4DB4-9048-8894CEB9F4FB}">
      <dgm:prSet/>
      <dgm:spPr/>
      <dgm:t>
        <a:bodyPr/>
        <a:lstStyle/>
        <a:p>
          <a:r>
            <a:rPr lang="en-US"/>
            <a:t>One entity serves everyone from 5 SMAC counties</a:t>
          </a:r>
        </a:p>
      </dgm:t>
    </dgm:pt>
    <dgm:pt modelId="{26648B3E-5D86-4030-9AD9-F403B8DB1280}" type="parTrans" cxnId="{E4381EFF-89AB-4138-980A-1E60C11C6D35}">
      <dgm:prSet/>
      <dgm:spPr/>
      <dgm:t>
        <a:bodyPr/>
        <a:lstStyle/>
        <a:p>
          <a:endParaRPr lang="en-US"/>
        </a:p>
      </dgm:t>
    </dgm:pt>
    <dgm:pt modelId="{6D504E91-E767-4E67-9492-C8DDD64954F9}" type="sibTrans" cxnId="{E4381EFF-89AB-4138-980A-1E60C11C6D35}">
      <dgm:prSet/>
      <dgm:spPr/>
      <dgm:t>
        <a:bodyPr/>
        <a:lstStyle/>
        <a:p>
          <a:endParaRPr lang="en-US"/>
        </a:p>
      </dgm:t>
    </dgm:pt>
    <dgm:pt modelId="{D6FB4238-1324-487D-A14F-4507B05F52C0}">
      <dgm:prSet/>
      <dgm:spPr/>
      <dgm:t>
        <a:bodyPr/>
        <a:lstStyle/>
        <a:p>
          <a:r>
            <a:rPr lang="en-US"/>
            <a:t>Currently here, want to live here</a:t>
          </a:r>
        </a:p>
      </dgm:t>
    </dgm:pt>
    <dgm:pt modelId="{3DB2DC24-F3CC-412E-885E-5400136E8065}" type="parTrans" cxnId="{B62DDC54-1CEB-4039-A165-A5ED8DAB8B28}">
      <dgm:prSet/>
      <dgm:spPr/>
      <dgm:t>
        <a:bodyPr/>
        <a:lstStyle/>
        <a:p>
          <a:endParaRPr lang="en-US"/>
        </a:p>
      </dgm:t>
    </dgm:pt>
    <dgm:pt modelId="{CAF261A2-327E-4657-B545-3FDD477301F2}" type="sibTrans" cxnId="{B62DDC54-1CEB-4039-A165-A5ED8DAB8B28}">
      <dgm:prSet/>
      <dgm:spPr/>
      <dgm:t>
        <a:bodyPr/>
        <a:lstStyle/>
        <a:p>
          <a:endParaRPr lang="en-US"/>
        </a:p>
      </dgm:t>
    </dgm:pt>
    <dgm:pt modelId="{900C1B95-8747-41D3-AA24-A4168C2DD6DD}">
      <dgm:prSet/>
      <dgm:spPr/>
      <dgm:t>
        <a:bodyPr/>
        <a:lstStyle/>
        <a:p>
          <a:r>
            <a:rPr lang="en-US"/>
            <a:t>Office space not necessarily needed, maybe meeting rooms</a:t>
          </a:r>
        </a:p>
      </dgm:t>
    </dgm:pt>
    <dgm:pt modelId="{21D2B068-95B9-4102-BE55-6EFC5B2FCEC7}" type="parTrans" cxnId="{983839FF-78E3-47F7-A223-C8E3EA2D5945}">
      <dgm:prSet/>
      <dgm:spPr/>
      <dgm:t>
        <a:bodyPr/>
        <a:lstStyle/>
        <a:p>
          <a:endParaRPr lang="en-US"/>
        </a:p>
      </dgm:t>
    </dgm:pt>
    <dgm:pt modelId="{4AEB62DB-2B67-446F-B9E9-BE8AE1BDA84D}" type="sibTrans" cxnId="{983839FF-78E3-47F7-A223-C8E3EA2D5945}">
      <dgm:prSet/>
      <dgm:spPr/>
      <dgm:t>
        <a:bodyPr/>
        <a:lstStyle/>
        <a:p>
          <a:endParaRPr lang="en-US"/>
        </a:p>
      </dgm:t>
    </dgm:pt>
    <dgm:pt modelId="{1FAE3163-0C24-4CCA-AD40-23816FCEB3E2}">
      <dgm:prSet/>
      <dgm:spPr/>
      <dgm:t>
        <a:bodyPr/>
        <a:lstStyle/>
        <a:p>
          <a:r>
            <a:rPr lang="en-US"/>
            <a:t>Need to be mobile across entire region</a:t>
          </a:r>
        </a:p>
      </dgm:t>
    </dgm:pt>
    <dgm:pt modelId="{BA08324C-81CB-4E38-9E9F-CAC6D603C3D2}" type="parTrans" cxnId="{350D0CF5-D3B5-421D-B960-54FCF139BCF6}">
      <dgm:prSet/>
      <dgm:spPr/>
      <dgm:t>
        <a:bodyPr/>
        <a:lstStyle/>
        <a:p>
          <a:endParaRPr lang="en-US"/>
        </a:p>
      </dgm:t>
    </dgm:pt>
    <dgm:pt modelId="{C30E3C46-E783-4C10-84DE-D249DDDAD6F4}" type="sibTrans" cxnId="{350D0CF5-D3B5-421D-B960-54FCF139BCF6}">
      <dgm:prSet/>
      <dgm:spPr/>
      <dgm:t>
        <a:bodyPr/>
        <a:lstStyle/>
        <a:p>
          <a:endParaRPr lang="en-US"/>
        </a:p>
      </dgm:t>
    </dgm:pt>
    <dgm:pt modelId="{1B88630A-53B9-45A4-A565-77B448656EFB}" type="pres">
      <dgm:prSet presAssocID="{B5DC0780-D50F-4E16-B37D-D76FD8A8824C}" presName="root" presStyleCnt="0">
        <dgm:presLayoutVars>
          <dgm:dir/>
          <dgm:resizeHandles val="exact"/>
        </dgm:presLayoutVars>
      </dgm:prSet>
      <dgm:spPr/>
    </dgm:pt>
    <dgm:pt modelId="{7DA4EE43-E095-4C9C-878C-B5B7EE19FA9A}" type="pres">
      <dgm:prSet presAssocID="{5A8CF56E-D1DC-4DB4-9048-8894CEB9F4FB}" presName="compNode" presStyleCnt="0"/>
      <dgm:spPr/>
    </dgm:pt>
    <dgm:pt modelId="{3E7DFD76-C06F-41EA-B72D-5F336D8E09B7}" type="pres">
      <dgm:prSet presAssocID="{5A8CF56E-D1DC-4DB4-9048-8894CEB9F4FB}" presName="bgRect" presStyleLbl="bgShp" presStyleIdx="0" presStyleCnt="2"/>
      <dgm:spPr/>
    </dgm:pt>
    <dgm:pt modelId="{D2AD3459-2622-42EF-9519-3891DDA2E880}" type="pres">
      <dgm:prSet presAssocID="{5A8CF56E-D1DC-4DB4-9048-8894CEB9F4FB}" presName="iconRect" presStyleLbl="node1" presStyleIdx="0" presStyleCnt="2" custScaleX="159080" custScaleY="15044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Network"/>
        </a:ext>
      </dgm:extLst>
    </dgm:pt>
    <dgm:pt modelId="{B50C3EF3-6BAE-4461-957F-6913B86B0143}" type="pres">
      <dgm:prSet presAssocID="{5A8CF56E-D1DC-4DB4-9048-8894CEB9F4FB}" presName="spaceRect" presStyleCnt="0"/>
      <dgm:spPr/>
    </dgm:pt>
    <dgm:pt modelId="{EBC8E743-5267-4870-90E1-40A06E057C08}" type="pres">
      <dgm:prSet presAssocID="{5A8CF56E-D1DC-4DB4-9048-8894CEB9F4FB}" presName="parTx" presStyleLbl="revTx" presStyleIdx="0" presStyleCnt="4">
        <dgm:presLayoutVars>
          <dgm:chMax val="0"/>
          <dgm:chPref val="0"/>
        </dgm:presLayoutVars>
      </dgm:prSet>
      <dgm:spPr/>
    </dgm:pt>
    <dgm:pt modelId="{76D6311B-8926-4AA9-A992-88E69CD1F6E6}" type="pres">
      <dgm:prSet presAssocID="{5A8CF56E-D1DC-4DB4-9048-8894CEB9F4FB}" presName="desTx" presStyleLbl="revTx" presStyleIdx="1" presStyleCnt="4">
        <dgm:presLayoutVars/>
      </dgm:prSet>
      <dgm:spPr/>
    </dgm:pt>
    <dgm:pt modelId="{44BAB4C8-4B0F-428A-8F1C-94F777A94F18}" type="pres">
      <dgm:prSet presAssocID="{6D504E91-E767-4E67-9492-C8DDD64954F9}" presName="sibTrans" presStyleCnt="0"/>
      <dgm:spPr/>
    </dgm:pt>
    <dgm:pt modelId="{DB93A9FB-0DA4-4BF2-95F8-FD0079FE6778}" type="pres">
      <dgm:prSet presAssocID="{900C1B95-8747-41D3-AA24-A4168C2DD6DD}" presName="compNode" presStyleCnt="0"/>
      <dgm:spPr/>
    </dgm:pt>
    <dgm:pt modelId="{CF74B6F2-B62F-4DED-A510-52AFE3FA6114}" type="pres">
      <dgm:prSet presAssocID="{900C1B95-8747-41D3-AA24-A4168C2DD6DD}" presName="bgRect" presStyleLbl="bgShp" presStyleIdx="1" presStyleCnt="2"/>
      <dgm:spPr/>
    </dgm:pt>
    <dgm:pt modelId="{632989CE-5412-4429-B678-76E9A6109A28}" type="pres">
      <dgm:prSet presAssocID="{900C1B95-8747-41D3-AA24-A4168C2DD6DD}" presName="iconRect" presStyleLbl="node1" presStyleIdx="1" presStyleCnt="2" custScaleX="145564" custScaleY="13732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ilding"/>
        </a:ext>
      </dgm:extLst>
    </dgm:pt>
    <dgm:pt modelId="{057D7A68-6C5A-47B1-8858-679B7312EAC8}" type="pres">
      <dgm:prSet presAssocID="{900C1B95-8747-41D3-AA24-A4168C2DD6DD}" presName="spaceRect" presStyleCnt="0"/>
      <dgm:spPr/>
    </dgm:pt>
    <dgm:pt modelId="{A5354924-D2AE-4AF1-BA32-AD229E27C661}" type="pres">
      <dgm:prSet presAssocID="{900C1B95-8747-41D3-AA24-A4168C2DD6DD}" presName="parTx" presStyleLbl="revTx" presStyleIdx="2" presStyleCnt="4">
        <dgm:presLayoutVars>
          <dgm:chMax val="0"/>
          <dgm:chPref val="0"/>
        </dgm:presLayoutVars>
      </dgm:prSet>
      <dgm:spPr/>
    </dgm:pt>
    <dgm:pt modelId="{5C4784F8-79E2-4B6A-AD57-15DDD0F134D6}" type="pres">
      <dgm:prSet presAssocID="{900C1B95-8747-41D3-AA24-A4168C2DD6DD}" presName="desTx" presStyleLbl="revTx" presStyleIdx="3" presStyleCnt="4">
        <dgm:presLayoutVars/>
      </dgm:prSet>
      <dgm:spPr/>
    </dgm:pt>
  </dgm:ptLst>
  <dgm:cxnLst>
    <dgm:cxn modelId="{9900BE2A-70B7-4AAD-90DE-9C65656BE83B}" type="presOf" srcId="{1FAE3163-0C24-4CCA-AD40-23816FCEB3E2}" destId="{5C4784F8-79E2-4B6A-AD57-15DDD0F134D6}" srcOrd="0" destOrd="0" presId="urn:microsoft.com/office/officeart/2018/2/layout/IconVerticalSolidList"/>
    <dgm:cxn modelId="{E74AB63F-D600-41E9-89B5-B314D2D53E60}" type="presOf" srcId="{900C1B95-8747-41D3-AA24-A4168C2DD6DD}" destId="{A5354924-D2AE-4AF1-BA32-AD229E27C661}" srcOrd="0" destOrd="0" presId="urn:microsoft.com/office/officeart/2018/2/layout/IconVerticalSolidList"/>
    <dgm:cxn modelId="{84263E42-2C45-410E-9194-8C52C7117A75}" type="presOf" srcId="{D6FB4238-1324-487D-A14F-4507B05F52C0}" destId="{76D6311B-8926-4AA9-A992-88E69CD1F6E6}" srcOrd="0" destOrd="0" presId="urn:microsoft.com/office/officeart/2018/2/layout/IconVerticalSolidList"/>
    <dgm:cxn modelId="{A8566172-4E12-4A73-AA2B-4FE49B420BE9}" type="presOf" srcId="{5A8CF56E-D1DC-4DB4-9048-8894CEB9F4FB}" destId="{EBC8E743-5267-4870-90E1-40A06E057C08}" srcOrd="0" destOrd="0" presId="urn:microsoft.com/office/officeart/2018/2/layout/IconVerticalSolidList"/>
    <dgm:cxn modelId="{B62DDC54-1CEB-4039-A165-A5ED8DAB8B28}" srcId="{5A8CF56E-D1DC-4DB4-9048-8894CEB9F4FB}" destId="{D6FB4238-1324-487D-A14F-4507B05F52C0}" srcOrd="0" destOrd="0" parTransId="{3DB2DC24-F3CC-412E-885E-5400136E8065}" sibTransId="{CAF261A2-327E-4657-B545-3FDD477301F2}"/>
    <dgm:cxn modelId="{009FCBD8-F1CF-41EB-B054-624219367F3B}" type="presOf" srcId="{B5DC0780-D50F-4E16-B37D-D76FD8A8824C}" destId="{1B88630A-53B9-45A4-A565-77B448656EFB}" srcOrd="0" destOrd="0" presId="urn:microsoft.com/office/officeart/2018/2/layout/IconVerticalSolidList"/>
    <dgm:cxn modelId="{350D0CF5-D3B5-421D-B960-54FCF139BCF6}" srcId="{900C1B95-8747-41D3-AA24-A4168C2DD6DD}" destId="{1FAE3163-0C24-4CCA-AD40-23816FCEB3E2}" srcOrd="0" destOrd="0" parTransId="{BA08324C-81CB-4E38-9E9F-CAC6D603C3D2}" sibTransId="{C30E3C46-E783-4C10-84DE-D249DDDAD6F4}"/>
    <dgm:cxn modelId="{E4381EFF-89AB-4138-980A-1E60C11C6D35}" srcId="{B5DC0780-D50F-4E16-B37D-D76FD8A8824C}" destId="{5A8CF56E-D1DC-4DB4-9048-8894CEB9F4FB}" srcOrd="0" destOrd="0" parTransId="{26648B3E-5D86-4030-9AD9-F403B8DB1280}" sibTransId="{6D504E91-E767-4E67-9492-C8DDD64954F9}"/>
    <dgm:cxn modelId="{983839FF-78E3-47F7-A223-C8E3EA2D5945}" srcId="{B5DC0780-D50F-4E16-B37D-D76FD8A8824C}" destId="{900C1B95-8747-41D3-AA24-A4168C2DD6DD}" srcOrd="1" destOrd="0" parTransId="{21D2B068-95B9-4102-BE55-6EFC5B2FCEC7}" sibTransId="{4AEB62DB-2B67-446F-B9E9-BE8AE1BDA84D}"/>
    <dgm:cxn modelId="{E66F08DD-6F3F-439C-B940-D0F8F8F4E715}" type="presParOf" srcId="{1B88630A-53B9-45A4-A565-77B448656EFB}" destId="{7DA4EE43-E095-4C9C-878C-B5B7EE19FA9A}" srcOrd="0" destOrd="0" presId="urn:microsoft.com/office/officeart/2018/2/layout/IconVerticalSolidList"/>
    <dgm:cxn modelId="{0B4D4E55-5217-4093-880E-6E88F0AD79A4}" type="presParOf" srcId="{7DA4EE43-E095-4C9C-878C-B5B7EE19FA9A}" destId="{3E7DFD76-C06F-41EA-B72D-5F336D8E09B7}" srcOrd="0" destOrd="0" presId="urn:microsoft.com/office/officeart/2018/2/layout/IconVerticalSolidList"/>
    <dgm:cxn modelId="{1049C305-85D4-473E-8693-D72C806F1092}" type="presParOf" srcId="{7DA4EE43-E095-4C9C-878C-B5B7EE19FA9A}" destId="{D2AD3459-2622-42EF-9519-3891DDA2E880}" srcOrd="1" destOrd="0" presId="urn:microsoft.com/office/officeart/2018/2/layout/IconVerticalSolidList"/>
    <dgm:cxn modelId="{435EDBE2-53EA-4D1A-82F1-5A9C6DDFF926}" type="presParOf" srcId="{7DA4EE43-E095-4C9C-878C-B5B7EE19FA9A}" destId="{B50C3EF3-6BAE-4461-957F-6913B86B0143}" srcOrd="2" destOrd="0" presId="urn:microsoft.com/office/officeart/2018/2/layout/IconVerticalSolidList"/>
    <dgm:cxn modelId="{201C5B4A-23DF-40AC-A4EC-E91CF2E95D60}" type="presParOf" srcId="{7DA4EE43-E095-4C9C-878C-B5B7EE19FA9A}" destId="{EBC8E743-5267-4870-90E1-40A06E057C08}" srcOrd="3" destOrd="0" presId="urn:microsoft.com/office/officeart/2018/2/layout/IconVerticalSolidList"/>
    <dgm:cxn modelId="{7D8F4AD2-F42B-476A-9EE5-1D87D8C1B12E}" type="presParOf" srcId="{7DA4EE43-E095-4C9C-878C-B5B7EE19FA9A}" destId="{76D6311B-8926-4AA9-A992-88E69CD1F6E6}" srcOrd="4" destOrd="0" presId="urn:microsoft.com/office/officeart/2018/2/layout/IconVerticalSolidList"/>
    <dgm:cxn modelId="{6371E4A6-8E19-4EC7-9537-4CFEBED325BC}" type="presParOf" srcId="{1B88630A-53B9-45A4-A565-77B448656EFB}" destId="{44BAB4C8-4B0F-428A-8F1C-94F777A94F18}" srcOrd="1" destOrd="0" presId="urn:microsoft.com/office/officeart/2018/2/layout/IconVerticalSolidList"/>
    <dgm:cxn modelId="{AD1A5A27-5EE8-44DB-8B06-1CEA1A558755}" type="presParOf" srcId="{1B88630A-53B9-45A4-A565-77B448656EFB}" destId="{DB93A9FB-0DA4-4BF2-95F8-FD0079FE6778}" srcOrd="2" destOrd="0" presId="urn:microsoft.com/office/officeart/2018/2/layout/IconVerticalSolidList"/>
    <dgm:cxn modelId="{050A0AB3-EDD3-4199-9000-991825FC8E92}" type="presParOf" srcId="{DB93A9FB-0DA4-4BF2-95F8-FD0079FE6778}" destId="{CF74B6F2-B62F-4DED-A510-52AFE3FA6114}" srcOrd="0" destOrd="0" presId="urn:microsoft.com/office/officeart/2018/2/layout/IconVerticalSolidList"/>
    <dgm:cxn modelId="{6BEF247D-EBDB-4324-AD9C-757F85D0CF1F}" type="presParOf" srcId="{DB93A9FB-0DA4-4BF2-95F8-FD0079FE6778}" destId="{632989CE-5412-4429-B678-76E9A6109A28}" srcOrd="1" destOrd="0" presId="urn:microsoft.com/office/officeart/2018/2/layout/IconVerticalSolidList"/>
    <dgm:cxn modelId="{25457F96-EA0C-4B3D-95C3-01E4C1EE779D}" type="presParOf" srcId="{DB93A9FB-0DA4-4BF2-95F8-FD0079FE6778}" destId="{057D7A68-6C5A-47B1-8858-679B7312EAC8}" srcOrd="2" destOrd="0" presId="urn:microsoft.com/office/officeart/2018/2/layout/IconVerticalSolidList"/>
    <dgm:cxn modelId="{77A73999-0342-4669-B953-70A3FCA869FB}" type="presParOf" srcId="{DB93A9FB-0DA4-4BF2-95F8-FD0079FE6778}" destId="{A5354924-D2AE-4AF1-BA32-AD229E27C661}" srcOrd="3" destOrd="0" presId="urn:microsoft.com/office/officeart/2018/2/layout/IconVerticalSolidList"/>
    <dgm:cxn modelId="{78AA646C-5543-4EB5-A77B-FFBEBC5B748D}" type="presParOf" srcId="{DB93A9FB-0DA4-4BF2-95F8-FD0079FE6778}" destId="{5C4784F8-79E2-4B6A-AD57-15DDD0F134D6}"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8B3E1D-73F2-4EA4-83F8-A9DA60BD97EA}">
      <dsp:nvSpPr>
        <dsp:cNvPr id="0" name=""/>
        <dsp:cNvSpPr/>
      </dsp:nvSpPr>
      <dsp:spPr>
        <a:xfrm>
          <a:off x="483600" y="672422"/>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2759C5-EE28-4C4C-BE39-BA1FAC107F2E}">
      <dsp:nvSpPr>
        <dsp:cNvPr id="0" name=""/>
        <dsp:cNvSpPr/>
      </dsp:nvSpPr>
      <dsp:spPr>
        <a:xfrm>
          <a:off x="483600" y="2334906"/>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22350">
            <a:lnSpc>
              <a:spcPct val="100000"/>
            </a:lnSpc>
            <a:spcBef>
              <a:spcPct val="0"/>
            </a:spcBef>
            <a:spcAft>
              <a:spcPct val="35000"/>
            </a:spcAft>
            <a:buNone/>
            <a:defRPr b="1"/>
          </a:pPr>
          <a:r>
            <a:rPr lang="en-US" sz="2300" kern="1200"/>
            <a:t>Anyone in a housing crisis</a:t>
          </a:r>
        </a:p>
      </dsp:txBody>
      <dsp:txXfrm>
        <a:off x="483600" y="2334906"/>
        <a:ext cx="4320000" cy="648000"/>
      </dsp:txXfrm>
    </dsp:sp>
    <dsp:sp modelId="{50A1B06C-0BEC-41D7-92EC-BB6F18F9616E}">
      <dsp:nvSpPr>
        <dsp:cNvPr id="0" name=""/>
        <dsp:cNvSpPr/>
      </dsp:nvSpPr>
      <dsp:spPr>
        <a:xfrm>
          <a:off x="483600" y="3052898"/>
          <a:ext cx="4320000" cy="1119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t>Have eviction notice/behind on rent</a:t>
          </a:r>
        </a:p>
        <a:p>
          <a:pPr marL="0" lvl="0" indent="0" algn="l" defTabSz="755650">
            <a:lnSpc>
              <a:spcPct val="100000"/>
            </a:lnSpc>
            <a:spcBef>
              <a:spcPct val="0"/>
            </a:spcBef>
            <a:spcAft>
              <a:spcPct val="35000"/>
            </a:spcAft>
            <a:buNone/>
          </a:pPr>
          <a:r>
            <a:rPr lang="en-US" sz="1700" kern="1200" dirty="0"/>
            <a:t>Any definition of homelessness</a:t>
          </a:r>
        </a:p>
      </dsp:txBody>
      <dsp:txXfrm>
        <a:off x="483600" y="3052898"/>
        <a:ext cx="4320000" cy="1119151"/>
      </dsp:txXfrm>
    </dsp:sp>
    <dsp:sp modelId="{08D9548A-59D4-4468-BC42-A5EED68EE70A}">
      <dsp:nvSpPr>
        <dsp:cNvPr id="0" name=""/>
        <dsp:cNvSpPr/>
      </dsp:nvSpPr>
      <dsp:spPr>
        <a:xfrm>
          <a:off x="5559600" y="672422"/>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D3DF30-A9AA-4A1E-AC1D-F68478F14A4C}">
      <dsp:nvSpPr>
        <dsp:cNvPr id="0" name=""/>
        <dsp:cNvSpPr/>
      </dsp:nvSpPr>
      <dsp:spPr>
        <a:xfrm>
          <a:off x="5559600" y="2334906"/>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22350">
            <a:lnSpc>
              <a:spcPct val="100000"/>
            </a:lnSpc>
            <a:spcBef>
              <a:spcPct val="0"/>
            </a:spcBef>
            <a:spcAft>
              <a:spcPct val="35000"/>
            </a:spcAft>
            <a:buNone/>
            <a:defRPr b="1"/>
          </a:pPr>
          <a:r>
            <a:rPr lang="en-US" sz="2300" kern="1200"/>
            <a:t>Housing Crisis Central – one entity</a:t>
          </a:r>
        </a:p>
      </dsp:txBody>
      <dsp:txXfrm>
        <a:off x="5559600" y="2334906"/>
        <a:ext cx="4320000" cy="648000"/>
      </dsp:txXfrm>
    </dsp:sp>
    <dsp:sp modelId="{F4B54B2E-C67E-4DC1-8996-6D0E90C43E18}">
      <dsp:nvSpPr>
        <dsp:cNvPr id="0" name=""/>
        <dsp:cNvSpPr/>
      </dsp:nvSpPr>
      <dsp:spPr>
        <a:xfrm>
          <a:off x="5559600" y="3052898"/>
          <a:ext cx="4320000" cy="1119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a:t>Staff working remotely</a:t>
          </a:r>
        </a:p>
        <a:p>
          <a:pPr marL="0" lvl="0" indent="0" algn="l" defTabSz="755650">
            <a:lnSpc>
              <a:spcPct val="100000"/>
            </a:lnSpc>
            <a:spcBef>
              <a:spcPct val="0"/>
            </a:spcBef>
            <a:spcAft>
              <a:spcPct val="35000"/>
            </a:spcAft>
            <a:buNone/>
          </a:pPr>
          <a:r>
            <a:rPr lang="en-US" sz="1700" kern="1200" dirty="0"/>
            <a:t>Online component – email/online portal/text line</a:t>
          </a:r>
        </a:p>
        <a:p>
          <a:pPr marL="0" lvl="0" indent="0" algn="l" defTabSz="755650">
            <a:lnSpc>
              <a:spcPct val="100000"/>
            </a:lnSpc>
            <a:spcBef>
              <a:spcPct val="0"/>
            </a:spcBef>
            <a:spcAft>
              <a:spcPct val="35000"/>
            </a:spcAft>
            <a:buNone/>
          </a:pPr>
          <a:r>
            <a:rPr lang="en-US" sz="1700" kern="1200"/>
            <a:t>Enough staffing to return phone calls/emails/text within 24 hours</a:t>
          </a:r>
        </a:p>
      </dsp:txBody>
      <dsp:txXfrm>
        <a:off x="5559600" y="3052898"/>
        <a:ext cx="4320000" cy="11191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DFD76-C06F-41EA-B72D-5F336D8E09B7}">
      <dsp:nvSpPr>
        <dsp:cNvPr id="0" name=""/>
        <dsp:cNvSpPr/>
      </dsp:nvSpPr>
      <dsp:spPr>
        <a:xfrm>
          <a:off x="0" y="748625"/>
          <a:ext cx="6683374" cy="138207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AD3459-2622-42EF-9519-3891DDA2E880}">
      <dsp:nvSpPr>
        <dsp:cNvPr id="0" name=""/>
        <dsp:cNvSpPr/>
      </dsp:nvSpPr>
      <dsp:spPr>
        <a:xfrm>
          <a:off x="193532" y="867880"/>
          <a:ext cx="1209234" cy="114356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BC8E743-5267-4870-90E1-40A06E057C08}">
      <dsp:nvSpPr>
        <dsp:cNvPr id="0" name=""/>
        <dsp:cNvSpPr/>
      </dsp:nvSpPr>
      <dsp:spPr>
        <a:xfrm>
          <a:off x="1596299" y="748625"/>
          <a:ext cx="3007518" cy="1382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270" tIns="146270" rIns="146270" bIns="146270" numCol="1" spcCol="1270" anchor="ctr" anchorCtr="0">
          <a:noAutofit/>
        </a:bodyPr>
        <a:lstStyle/>
        <a:p>
          <a:pPr marL="0" lvl="0" indent="0" algn="l" defTabSz="1066800">
            <a:lnSpc>
              <a:spcPct val="90000"/>
            </a:lnSpc>
            <a:spcBef>
              <a:spcPct val="0"/>
            </a:spcBef>
            <a:spcAft>
              <a:spcPct val="35000"/>
            </a:spcAft>
            <a:buNone/>
          </a:pPr>
          <a:r>
            <a:rPr lang="en-US" sz="2400" kern="1200"/>
            <a:t>One entity serves everyone from 5 SMAC counties</a:t>
          </a:r>
        </a:p>
      </dsp:txBody>
      <dsp:txXfrm>
        <a:off x="1596299" y="748625"/>
        <a:ext cx="3007518" cy="1382077"/>
      </dsp:txXfrm>
    </dsp:sp>
    <dsp:sp modelId="{76D6311B-8926-4AA9-A992-88E69CD1F6E6}">
      <dsp:nvSpPr>
        <dsp:cNvPr id="0" name=""/>
        <dsp:cNvSpPr/>
      </dsp:nvSpPr>
      <dsp:spPr>
        <a:xfrm>
          <a:off x="4603818" y="748625"/>
          <a:ext cx="2079556" cy="1382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270" tIns="146270" rIns="146270" bIns="146270" numCol="1" spcCol="1270" anchor="ctr" anchorCtr="0">
          <a:noAutofit/>
        </a:bodyPr>
        <a:lstStyle/>
        <a:p>
          <a:pPr marL="0" lvl="0" indent="0" algn="l" defTabSz="800100">
            <a:lnSpc>
              <a:spcPct val="90000"/>
            </a:lnSpc>
            <a:spcBef>
              <a:spcPct val="0"/>
            </a:spcBef>
            <a:spcAft>
              <a:spcPct val="35000"/>
            </a:spcAft>
            <a:buNone/>
          </a:pPr>
          <a:r>
            <a:rPr lang="en-US" sz="1800" kern="1200"/>
            <a:t>Currently here, want to live here</a:t>
          </a:r>
        </a:p>
      </dsp:txBody>
      <dsp:txXfrm>
        <a:off x="4603818" y="748625"/>
        <a:ext cx="2079556" cy="1382077"/>
      </dsp:txXfrm>
    </dsp:sp>
    <dsp:sp modelId="{CF74B6F2-B62F-4DED-A510-52AFE3FA6114}">
      <dsp:nvSpPr>
        <dsp:cNvPr id="0" name=""/>
        <dsp:cNvSpPr/>
      </dsp:nvSpPr>
      <dsp:spPr>
        <a:xfrm>
          <a:off x="0" y="2476222"/>
          <a:ext cx="6683374" cy="138207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2989CE-5412-4429-B678-76E9A6109A28}">
      <dsp:nvSpPr>
        <dsp:cNvPr id="0" name=""/>
        <dsp:cNvSpPr/>
      </dsp:nvSpPr>
      <dsp:spPr>
        <a:xfrm>
          <a:off x="244902" y="2645312"/>
          <a:ext cx="1106494" cy="10438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5354924-D2AE-4AF1-BA32-AD229E27C661}">
      <dsp:nvSpPr>
        <dsp:cNvPr id="0" name=""/>
        <dsp:cNvSpPr/>
      </dsp:nvSpPr>
      <dsp:spPr>
        <a:xfrm>
          <a:off x="1596299" y="2476222"/>
          <a:ext cx="3007518" cy="1382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270" tIns="146270" rIns="146270" bIns="146270" numCol="1" spcCol="1270" anchor="ctr" anchorCtr="0">
          <a:noAutofit/>
        </a:bodyPr>
        <a:lstStyle/>
        <a:p>
          <a:pPr marL="0" lvl="0" indent="0" algn="l" defTabSz="1066800">
            <a:lnSpc>
              <a:spcPct val="90000"/>
            </a:lnSpc>
            <a:spcBef>
              <a:spcPct val="0"/>
            </a:spcBef>
            <a:spcAft>
              <a:spcPct val="35000"/>
            </a:spcAft>
            <a:buNone/>
          </a:pPr>
          <a:r>
            <a:rPr lang="en-US" sz="2400" kern="1200"/>
            <a:t>Office space not necessarily needed, maybe meeting rooms</a:t>
          </a:r>
        </a:p>
      </dsp:txBody>
      <dsp:txXfrm>
        <a:off x="1596299" y="2476222"/>
        <a:ext cx="3007518" cy="1382077"/>
      </dsp:txXfrm>
    </dsp:sp>
    <dsp:sp modelId="{5C4784F8-79E2-4B6A-AD57-15DDD0F134D6}">
      <dsp:nvSpPr>
        <dsp:cNvPr id="0" name=""/>
        <dsp:cNvSpPr/>
      </dsp:nvSpPr>
      <dsp:spPr>
        <a:xfrm>
          <a:off x="4603818" y="2476222"/>
          <a:ext cx="2079556" cy="13820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270" tIns="146270" rIns="146270" bIns="146270" numCol="1" spcCol="1270" anchor="ctr" anchorCtr="0">
          <a:noAutofit/>
        </a:bodyPr>
        <a:lstStyle/>
        <a:p>
          <a:pPr marL="0" lvl="0" indent="0" algn="l" defTabSz="800100">
            <a:lnSpc>
              <a:spcPct val="90000"/>
            </a:lnSpc>
            <a:spcBef>
              <a:spcPct val="0"/>
            </a:spcBef>
            <a:spcAft>
              <a:spcPct val="35000"/>
            </a:spcAft>
            <a:buNone/>
          </a:pPr>
          <a:r>
            <a:rPr lang="en-US" sz="1800" kern="1200"/>
            <a:t>Need to be mobile across entire region</a:t>
          </a:r>
        </a:p>
      </dsp:txBody>
      <dsp:txXfrm>
        <a:off x="4603818" y="2476222"/>
        <a:ext cx="2079556" cy="138207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CC05FC-95F6-4059-A1F3-8FB12412141F}"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11AE83-FE45-4C65-B23F-BA9945DA2FC2}" type="slidenum">
              <a:rPr lang="en-US" smtClean="0"/>
              <a:t>‹#›</a:t>
            </a:fld>
            <a:endParaRPr lang="en-US"/>
          </a:p>
        </p:txBody>
      </p:sp>
    </p:spTree>
    <p:extLst>
      <p:ext uri="{BB962C8B-B14F-4D97-AF65-F5344CB8AC3E}">
        <p14:creationId xmlns:p14="http://schemas.microsoft.com/office/powerpoint/2010/main" val="2659759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build out that first step a little more, it could look like this. This agency would offer an important Crisis Intervention service. Unfortunately, most of our shelters have to operate some sort of waitlist, so most people are going to need help thinking through what they’re going to do right NOW. This agency would have 3-way calling capabilities to mediate with landlords or relatives to help them secure a safe place to stay tonight. This entity would also be able to certify eligibility for HSS and provide the person-centered plan, and then refer out for Housing Transition Services. </a:t>
            </a:r>
          </a:p>
          <a:p>
            <a:r>
              <a:rPr lang="en-US" dirty="0"/>
              <a:t>In the box are the services they would provide, and the arrows are the warm hand-offs that they could make.</a:t>
            </a:r>
          </a:p>
        </p:txBody>
      </p:sp>
      <p:sp>
        <p:nvSpPr>
          <p:cNvPr id="4" name="Slide Number Placeholder 3"/>
          <p:cNvSpPr>
            <a:spLocks noGrp="1"/>
          </p:cNvSpPr>
          <p:nvPr>
            <p:ph type="sldNum" sz="quarter" idx="5"/>
          </p:nvPr>
        </p:nvSpPr>
        <p:spPr/>
        <p:txBody>
          <a:bodyPr/>
          <a:lstStyle/>
          <a:p>
            <a:fld id="{4A3896D8-C2B4-4228-AF3C-3A5AE284B9C0}" type="slidenum">
              <a:rPr lang="en-US" smtClean="0"/>
              <a:t>2</a:t>
            </a:fld>
            <a:endParaRPr lang="en-US"/>
          </a:p>
        </p:txBody>
      </p:sp>
    </p:spTree>
    <p:extLst>
      <p:ext uri="{BB962C8B-B14F-4D97-AF65-F5344CB8AC3E}">
        <p14:creationId xmlns:p14="http://schemas.microsoft.com/office/powerpoint/2010/main" val="3712577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some of what our Access Points are currently doing – we want to take </a:t>
            </a:r>
          </a:p>
        </p:txBody>
      </p:sp>
      <p:sp>
        <p:nvSpPr>
          <p:cNvPr id="4" name="Slide Number Placeholder 3"/>
          <p:cNvSpPr>
            <a:spLocks noGrp="1"/>
          </p:cNvSpPr>
          <p:nvPr>
            <p:ph type="sldNum" sz="quarter" idx="5"/>
          </p:nvPr>
        </p:nvSpPr>
        <p:spPr/>
        <p:txBody>
          <a:bodyPr/>
          <a:lstStyle/>
          <a:p>
            <a:fld id="{5E11AE83-FE45-4C65-B23F-BA9945DA2FC2}" type="slidenum">
              <a:rPr lang="en-US" smtClean="0"/>
              <a:t>7</a:t>
            </a:fld>
            <a:endParaRPr lang="en-US"/>
          </a:p>
        </p:txBody>
      </p:sp>
    </p:spTree>
    <p:extLst>
      <p:ext uri="{BB962C8B-B14F-4D97-AF65-F5344CB8AC3E}">
        <p14:creationId xmlns:p14="http://schemas.microsoft.com/office/powerpoint/2010/main" val="13132482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900C68-A525-4A60-BADA-BB7A842540D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3457472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00C68-A525-4A60-BADA-BB7A842540D7}"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56050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00C68-A525-4A60-BADA-BB7A842540D7}"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3917405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00C68-A525-4A60-BADA-BB7A842540D7}"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0BEE7-941C-4F07-B899-C282075D179C}"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67159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00C68-A525-4A60-BADA-BB7A842540D7}"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401454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8900C68-A525-4A60-BADA-BB7A842540D7}"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3567680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8900C68-A525-4A60-BADA-BB7A842540D7}"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2223044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00C68-A525-4A60-BADA-BB7A842540D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3222547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00C68-A525-4A60-BADA-BB7A842540D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3567612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00C68-A525-4A60-BADA-BB7A842540D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100935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900C68-A525-4A60-BADA-BB7A842540D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2284768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900C68-A525-4A60-BADA-BB7A842540D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249231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900C68-A525-4A60-BADA-BB7A842540D7}"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136607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900C68-A525-4A60-BADA-BB7A842540D7}"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5712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900C68-A525-4A60-BADA-BB7A842540D7}"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1158947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8900C68-A525-4A60-BADA-BB7A842540D7}"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341511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00C68-A525-4A60-BADA-BB7A842540D7}"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401305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900C68-A525-4A60-BADA-BB7A842540D7}"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50BEE7-941C-4F07-B899-C282075D179C}" type="slidenum">
              <a:rPr lang="en-US" smtClean="0"/>
              <a:t>‹#›</a:t>
            </a:fld>
            <a:endParaRPr lang="en-US"/>
          </a:p>
        </p:txBody>
      </p:sp>
    </p:spTree>
    <p:extLst>
      <p:ext uri="{BB962C8B-B14F-4D97-AF65-F5344CB8AC3E}">
        <p14:creationId xmlns:p14="http://schemas.microsoft.com/office/powerpoint/2010/main" val="111487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8900C68-A525-4A60-BADA-BB7A842540D7}" type="datetimeFigureOut">
              <a:rPr lang="en-US" smtClean="0"/>
              <a:t>12/3/2020</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150BEE7-941C-4F07-B899-C282075D179C}" type="slidenum">
              <a:rPr lang="en-US" smtClean="0"/>
              <a:t>‹#›</a:t>
            </a:fld>
            <a:endParaRPr lang="en-US"/>
          </a:p>
        </p:txBody>
      </p:sp>
    </p:spTree>
    <p:extLst>
      <p:ext uri="{BB962C8B-B14F-4D97-AF65-F5344CB8AC3E}">
        <p14:creationId xmlns:p14="http://schemas.microsoft.com/office/powerpoint/2010/main" val="2069380560"/>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 id="2147483933" r:id="rId17"/>
    <p:sldLayoutId id="2147483934"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image" Target="../media/image23.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18.xml"/><Relationship Id="rId5" Type="http://schemas.openxmlformats.org/officeDocument/2006/relationships/image" Target="../media/image27.sv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4172-7011-4136-AAC2-17219DB7CCEA}"/>
              </a:ext>
            </a:extLst>
          </p:cNvPr>
          <p:cNvSpPr>
            <a:spLocks noGrp="1"/>
          </p:cNvSpPr>
          <p:nvPr>
            <p:ph type="ctrTitle"/>
          </p:nvPr>
        </p:nvSpPr>
        <p:spPr/>
        <p:txBody>
          <a:bodyPr/>
          <a:lstStyle/>
          <a:p>
            <a:r>
              <a:rPr lang="en-US" dirty="0"/>
              <a:t>Access Re-Design</a:t>
            </a:r>
          </a:p>
        </p:txBody>
      </p:sp>
      <p:sp>
        <p:nvSpPr>
          <p:cNvPr id="3" name="Subtitle 2">
            <a:extLst>
              <a:ext uri="{FF2B5EF4-FFF2-40B4-BE49-F238E27FC236}">
                <a16:creationId xmlns:a16="http://schemas.microsoft.com/office/drawing/2014/main" id="{D13396F2-6FFC-40F4-B1D1-C1378DEF2DD3}"/>
              </a:ext>
            </a:extLst>
          </p:cNvPr>
          <p:cNvSpPr>
            <a:spLocks noGrp="1"/>
          </p:cNvSpPr>
          <p:nvPr>
            <p:ph type="subTitle" idx="1"/>
          </p:nvPr>
        </p:nvSpPr>
        <p:spPr/>
        <p:txBody>
          <a:bodyPr/>
          <a:lstStyle/>
          <a:p>
            <a:r>
              <a:rPr lang="en-US" dirty="0"/>
              <a:t>December 2020</a:t>
            </a:r>
          </a:p>
        </p:txBody>
      </p:sp>
    </p:spTree>
    <p:extLst>
      <p:ext uri="{BB962C8B-B14F-4D97-AF65-F5344CB8AC3E}">
        <p14:creationId xmlns:p14="http://schemas.microsoft.com/office/powerpoint/2010/main" val="414854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3CB8F1E-ECD9-442B-9C06-22EFE39D92F6}"/>
              </a:ext>
            </a:extLst>
          </p:cNvPr>
          <p:cNvSpPr/>
          <p:nvPr/>
        </p:nvSpPr>
        <p:spPr>
          <a:xfrm>
            <a:off x="3644620" y="2565934"/>
            <a:ext cx="4789252" cy="2266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Crisis Intervention</a:t>
            </a:r>
          </a:p>
          <a:p>
            <a:pPr marL="285750" indent="-285750">
              <a:buFont typeface="Arial" panose="020B0604020202020204" pitchFamily="34" charset="0"/>
              <a:buChar char="•"/>
            </a:pPr>
            <a:r>
              <a:rPr lang="en-US" sz="1600" dirty="0"/>
              <a:t>Problem-solving</a:t>
            </a:r>
          </a:p>
          <a:p>
            <a:pPr marL="285750" indent="-285750">
              <a:buFont typeface="Arial" panose="020B0604020202020204" pitchFamily="34" charset="0"/>
              <a:buChar char="•"/>
            </a:pPr>
            <a:r>
              <a:rPr lang="en-US" sz="1600" dirty="0"/>
              <a:t>3-way calling with landlord/family/roommate</a:t>
            </a:r>
          </a:p>
          <a:p>
            <a:pPr marL="285750" indent="-285750">
              <a:buFont typeface="Arial" panose="020B0604020202020204" pitchFamily="34" charset="0"/>
              <a:buChar char="•"/>
            </a:pPr>
            <a:r>
              <a:rPr lang="en-US" sz="1600" dirty="0"/>
              <a:t>HSS eligibility documentation/ Person-centered plan</a:t>
            </a:r>
          </a:p>
          <a:p>
            <a:pPr marL="285750" indent="-285750">
              <a:buFont typeface="Arial" panose="020B0604020202020204" pitchFamily="34" charset="0"/>
              <a:buChar char="•"/>
            </a:pPr>
            <a:r>
              <a:rPr lang="en-US" sz="1600" dirty="0"/>
              <a:t>Direct Referral/3-way call to further housing services</a:t>
            </a:r>
          </a:p>
        </p:txBody>
      </p:sp>
      <p:cxnSp>
        <p:nvCxnSpPr>
          <p:cNvPr id="10" name="Straight Arrow Connector 9">
            <a:extLst>
              <a:ext uri="{FF2B5EF4-FFF2-40B4-BE49-F238E27FC236}">
                <a16:creationId xmlns:a16="http://schemas.microsoft.com/office/drawing/2014/main" id="{0EA88426-ADB5-4E09-9F78-157AFD660777}"/>
              </a:ext>
            </a:extLst>
          </p:cNvPr>
          <p:cNvCxnSpPr>
            <a:cxnSpLocks/>
            <a:endCxn id="36" idx="3"/>
          </p:cNvCxnSpPr>
          <p:nvPr/>
        </p:nvCxnSpPr>
        <p:spPr>
          <a:xfrm flipH="1" flipV="1">
            <a:off x="2888523" y="1712497"/>
            <a:ext cx="3150726" cy="840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E26C413-4753-4CAD-A805-5A79FE2A48C0}"/>
              </a:ext>
            </a:extLst>
          </p:cNvPr>
          <p:cNvCxnSpPr>
            <a:cxnSpLocks/>
            <a:stCxn id="4" idx="0"/>
          </p:cNvCxnSpPr>
          <p:nvPr/>
        </p:nvCxnSpPr>
        <p:spPr>
          <a:xfrm flipV="1">
            <a:off x="6039246" y="1704975"/>
            <a:ext cx="0" cy="860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3AFDC20-84D9-4151-A758-279EBAC46621}"/>
              </a:ext>
            </a:extLst>
          </p:cNvPr>
          <p:cNvCxnSpPr>
            <a:cxnSpLocks/>
            <a:endCxn id="42" idx="3"/>
          </p:cNvCxnSpPr>
          <p:nvPr/>
        </p:nvCxnSpPr>
        <p:spPr>
          <a:xfrm flipH="1">
            <a:off x="3190740" y="4832884"/>
            <a:ext cx="2848506" cy="1127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EFE1B47-7754-47F3-ACB5-859DBEB2D0AC}"/>
              </a:ext>
            </a:extLst>
          </p:cNvPr>
          <p:cNvCxnSpPr>
            <a:cxnSpLocks/>
            <a:endCxn id="46" idx="1"/>
          </p:cNvCxnSpPr>
          <p:nvPr/>
        </p:nvCxnSpPr>
        <p:spPr>
          <a:xfrm>
            <a:off x="6039246" y="4846119"/>
            <a:ext cx="3299503" cy="1164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FEF0CC8-8264-4FF1-BE90-7040492E73EB}"/>
              </a:ext>
            </a:extLst>
          </p:cNvPr>
          <p:cNvCxnSpPr>
            <a:stCxn id="4" idx="0"/>
          </p:cNvCxnSpPr>
          <p:nvPr/>
        </p:nvCxnSpPr>
        <p:spPr>
          <a:xfrm flipV="1">
            <a:off x="6039246" y="1704975"/>
            <a:ext cx="3166244" cy="860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8" name="Graphic 27" descr="Sleep">
            <a:extLst>
              <a:ext uri="{FF2B5EF4-FFF2-40B4-BE49-F238E27FC236}">
                <a16:creationId xmlns:a16="http://schemas.microsoft.com/office/drawing/2014/main" id="{F8CF703D-DC85-4244-B581-D84FCBDBCF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38748" y="771525"/>
            <a:ext cx="1524000" cy="1524000"/>
          </a:xfrm>
          <a:prstGeom prst="rect">
            <a:avLst/>
          </a:prstGeom>
        </p:spPr>
      </p:pic>
      <p:sp>
        <p:nvSpPr>
          <p:cNvPr id="29" name="TextBox 28">
            <a:extLst>
              <a:ext uri="{FF2B5EF4-FFF2-40B4-BE49-F238E27FC236}">
                <a16:creationId xmlns:a16="http://schemas.microsoft.com/office/drawing/2014/main" id="{4E14BD92-9369-43EB-982E-B13380BC9F18}"/>
              </a:ext>
            </a:extLst>
          </p:cNvPr>
          <p:cNvSpPr txBox="1"/>
          <p:nvPr/>
        </p:nvSpPr>
        <p:spPr>
          <a:xfrm>
            <a:off x="9686925" y="875517"/>
            <a:ext cx="962025" cy="382567"/>
          </a:xfrm>
          <a:prstGeom prst="rect">
            <a:avLst/>
          </a:prstGeom>
          <a:noFill/>
        </p:spPr>
        <p:txBody>
          <a:bodyPr wrap="square" rtlCol="0">
            <a:spAutoFit/>
          </a:bodyPr>
          <a:lstStyle/>
          <a:p>
            <a:r>
              <a:rPr lang="en-US" dirty="0"/>
              <a:t>Shelter</a:t>
            </a:r>
          </a:p>
        </p:txBody>
      </p:sp>
      <p:pic>
        <p:nvPicPr>
          <p:cNvPr id="31" name="Graphic 30" descr="Handshake">
            <a:extLst>
              <a:ext uri="{FF2B5EF4-FFF2-40B4-BE49-F238E27FC236}">
                <a16:creationId xmlns:a16="http://schemas.microsoft.com/office/drawing/2014/main" id="{88D0FDDE-9043-4C33-B2EF-8BEA773A3E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20305" y="467120"/>
            <a:ext cx="1437880" cy="1437880"/>
          </a:xfrm>
          <a:prstGeom prst="rect">
            <a:avLst/>
          </a:prstGeom>
        </p:spPr>
      </p:pic>
      <p:sp>
        <p:nvSpPr>
          <p:cNvPr id="33" name="TextBox 32">
            <a:extLst>
              <a:ext uri="{FF2B5EF4-FFF2-40B4-BE49-F238E27FC236}">
                <a16:creationId xmlns:a16="http://schemas.microsoft.com/office/drawing/2014/main" id="{A4041B9F-5DB4-495D-A407-DAA13FB27C28}"/>
              </a:ext>
            </a:extLst>
          </p:cNvPr>
          <p:cNvSpPr txBox="1"/>
          <p:nvPr/>
        </p:nvSpPr>
        <p:spPr>
          <a:xfrm>
            <a:off x="5012370" y="125194"/>
            <a:ext cx="2402332" cy="646331"/>
          </a:xfrm>
          <a:prstGeom prst="rect">
            <a:avLst/>
          </a:prstGeom>
          <a:noFill/>
        </p:spPr>
        <p:txBody>
          <a:bodyPr wrap="square" rtlCol="0">
            <a:spAutoFit/>
          </a:bodyPr>
          <a:lstStyle/>
          <a:p>
            <a:r>
              <a:rPr lang="en-US" dirty="0"/>
              <a:t>Housing Stabilization/ Navigation Services</a:t>
            </a:r>
          </a:p>
        </p:txBody>
      </p:sp>
      <p:pic>
        <p:nvPicPr>
          <p:cNvPr id="36" name="Graphic 35" descr="Stop">
            <a:extLst>
              <a:ext uri="{FF2B5EF4-FFF2-40B4-BE49-F238E27FC236}">
                <a16:creationId xmlns:a16="http://schemas.microsoft.com/office/drawing/2014/main" id="{4D8FB113-4551-4E7A-9C1A-5B5869A53DF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97130" y="1066800"/>
            <a:ext cx="1291393" cy="1291393"/>
          </a:xfrm>
          <a:prstGeom prst="rect">
            <a:avLst/>
          </a:prstGeom>
        </p:spPr>
      </p:pic>
      <p:sp>
        <p:nvSpPr>
          <p:cNvPr id="38" name="TextBox 37">
            <a:extLst>
              <a:ext uri="{FF2B5EF4-FFF2-40B4-BE49-F238E27FC236}">
                <a16:creationId xmlns:a16="http://schemas.microsoft.com/office/drawing/2014/main" id="{508E6FA5-5B5A-451A-9524-7CE98E7063B2}"/>
              </a:ext>
            </a:extLst>
          </p:cNvPr>
          <p:cNvSpPr txBox="1"/>
          <p:nvPr/>
        </p:nvSpPr>
        <p:spPr>
          <a:xfrm>
            <a:off x="1121555" y="888752"/>
            <a:ext cx="2402332" cy="369332"/>
          </a:xfrm>
          <a:prstGeom prst="rect">
            <a:avLst/>
          </a:prstGeom>
          <a:noFill/>
        </p:spPr>
        <p:txBody>
          <a:bodyPr wrap="square" rtlCol="0">
            <a:spAutoFit/>
          </a:bodyPr>
          <a:lstStyle/>
          <a:p>
            <a:r>
              <a:rPr lang="en-US" dirty="0"/>
              <a:t>Prevention Resource</a:t>
            </a:r>
          </a:p>
        </p:txBody>
      </p:sp>
      <p:pic>
        <p:nvPicPr>
          <p:cNvPr id="42" name="Graphic 41" descr="Home">
            <a:extLst>
              <a:ext uri="{FF2B5EF4-FFF2-40B4-BE49-F238E27FC236}">
                <a16:creationId xmlns:a16="http://schemas.microsoft.com/office/drawing/2014/main" id="{EB835DBC-2778-4176-8206-0FFE94D4DA9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61965" y="5145503"/>
            <a:ext cx="1628775" cy="1628775"/>
          </a:xfrm>
          <a:prstGeom prst="rect">
            <a:avLst/>
          </a:prstGeom>
        </p:spPr>
      </p:pic>
      <p:sp>
        <p:nvSpPr>
          <p:cNvPr id="44" name="TextBox 43">
            <a:extLst>
              <a:ext uri="{FF2B5EF4-FFF2-40B4-BE49-F238E27FC236}">
                <a16:creationId xmlns:a16="http://schemas.microsoft.com/office/drawing/2014/main" id="{33C5306A-9DCF-49A7-A458-7F8BBC6A2D3C}"/>
              </a:ext>
            </a:extLst>
          </p:cNvPr>
          <p:cNvSpPr txBox="1"/>
          <p:nvPr/>
        </p:nvSpPr>
        <p:spPr>
          <a:xfrm>
            <a:off x="1660726" y="4929209"/>
            <a:ext cx="1530014" cy="369332"/>
          </a:xfrm>
          <a:prstGeom prst="rect">
            <a:avLst/>
          </a:prstGeom>
          <a:noFill/>
        </p:spPr>
        <p:txBody>
          <a:bodyPr wrap="square" rtlCol="0">
            <a:spAutoFit/>
          </a:bodyPr>
          <a:lstStyle/>
          <a:p>
            <a:r>
              <a:rPr lang="en-US" dirty="0"/>
              <a:t>Rate 1 HSP</a:t>
            </a:r>
          </a:p>
        </p:txBody>
      </p:sp>
      <p:pic>
        <p:nvPicPr>
          <p:cNvPr id="46" name="Graphic 45" descr="Renovation (House With Sparkles)">
            <a:extLst>
              <a:ext uri="{FF2B5EF4-FFF2-40B4-BE49-F238E27FC236}">
                <a16:creationId xmlns:a16="http://schemas.microsoft.com/office/drawing/2014/main" id="{B6A7C0BA-9D73-49E3-A42D-A5EEC4883BA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338749" y="5247645"/>
            <a:ext cx="1526634" cy="1526634"/>
          </a:xfrm>
          <a:prstGeom prst="rect">
            <a:avLst/>
          </a:prstGeom>
        </p:spPr>
      </p:pic>
      <p:sp>
        <p:nvSpPr>
          <p:cNvPr id="48" name="TextBox 47">
            <a:extLst>
              <a:ext uri="{FF2B5EF4-FFF2-40B4-BE49-F238E27FC236}">
                <a16:creationId xmlns:a16="http://schemas.microsoft.com/office/drawing/2014/main" id="{05CE5B59-B0E4-45FD-B9FA-CD8D207CF0A8}"/>
              </a:ext>
            </a:extLst>
          </p:cNvPr>
          <p:cNvSpPr txBox="1"/>
          <p:nvPr/>
        </p:nvSpPr>
        <p:spPr>
          <a:xfrm>
            <a:off x="9358248" y="4384454"/>
            <a:ext cx="1485000" cy="923330"/>
          </a:xfrm>
          <a:prstGeom prst="rect">
            <a:avLst/>
          </a:prstGeom>
          <a:noFill/>
        </p:spPr>
        <p:txBody>
          <a:bodyPr wrap="square" rtlCol="0">
            <a:spAutoFit/>
          </a:bodyPr>
          <a:lstStyle/>
          <a:p>
            <a:r>
              <a:rPr lang="en-US" dirty="0"/>
              <a:t>Supportive Housing Assessment</a:t>
            </a:r>
          </a:p>
        </p:txBody>
      </p:sp>
    </p:spTree>
    <p:extLst>
      <p:ext uri="{BB962C8B-B14F-4D97-AF65-F5344CB8AC3E}">
        <p14:creationId xmlns:p14="http://schemas.microsoft.com/office/powerpoint/2010/main" val="244108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2D6A8-01BF-489C-8C0C-42326C84AA0E}"/>
              </a:ext>
            </a:extLst>
          </p:cNvPr>
          <p:cNvSpPr>
            <a:spLocks noGrp="1"/>
          </p:cNvSpPr>
          <p:nvPr>
            <p:ph type="title"/>
          </p:nvPr>
        </p:nvSpPr>
        <p:spPr>
          <a:xfrm>
            <a:off x="913775" y="618517"/>
            <a:ext cx="10364451" cy="1596177"/>
          </a:xfrm>
        </p:spPr>
        <p:txBody>
          <a:bodyPr>
            <a:normAutofit/>
          </a:bodyPr>
          <a:lstStyle/>
          <a:p>
            <a:r>
              <a:rPr lang="en-US"/>
              <a:t>Who?</a:t>
            </a:r>
          </a:p>
        </p:txBody>
      </p:sp>
      <p:graphicFrame>
        <p:nvGraphicFramePr>
          <p:cNvPr id="5" name="Content Placeholder 2">
            <a:extLst>
              <a:ext uri="{FF2B5EF4-FFF2-40B4-BE49-F238E27FC236}">
                <a16:creationId xmlns:a16="http://schemas.microsoft.com/office/drawing/2014/main" id="{723ADFF2-32AA-4E92-80F6-D7EBC130A326}"/>
              </a:ext>
            </a:extLst>
          </p:cNvPr>
          <p:cNvGraphicFramePr>
            <a:graphicFrameLocks noGrp="1"/>
          </p:cNvGraphicFramePr>
          <p:nvPr>
            <p:ph idx="1"/>
            <p:extLst>
              <p:ext uri="{D42A27DB-BD31-4B8C-83A1-F6EECF244321}">
                <p14:modId xmlns:p14="http://schemas.microsoft.com/office/powerpoint/2010/main" val="220403054"/>
              </p:ext>
            </p:extLst>
          </p:nvPr>
        </p:nvGraphicFramePr>
        <p:xfrm>
          <a:off x="914400" y="2013527"/>
          <a:ext cx="10363200" cy="4844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302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53778-A7E0-49CD-B879-82FF67464103}"/>
              </a:ext>
            </a:extLst>
          </p:cNvPr>
          <p:cNvSpPr>
            <a:spLocks noGrp="1"/>
          </p:cNvSpPr>
          <p:nvPr>
            <p:ph type="title"/>
          </p:nvPr>
        </p:nvSpPr>
        <p:spPr>
          <a:xfrm>
            <a:off x="641074" y="1314450"/>
            <a:ext cx="2844002" cy="3680244"/>
          </a:xfrm>
        </p:spPr>
        <p:txBody>
          <a:bodyPr>
            <a:normAutofit/>
          </a:bodyPr>
          <a:lstStyle/>
          <a:p>
            <a:pPr algn="l"/>
            <a:r>
              <a:rPr lang="en-US" sz="4400"/>
              <a:t>Where?</a:t>
            </a:r>
          </a:p>
        </p:txBody>
      </p:sp>
      <p:graphicFrame>
        <p:nvGraphicFramePr>
          <p:cNvPr id="5" name="Content Placeholder 2">
            <a:extLst>
              <a:ext uri="{FF2B5EF4-FFF2-40B4-BE49-F238E27FC236}">
                <a16:creationId xmlns:a16="http://schemas.microsoft.com/office/drawing/2014/main" id="{8F3DE2DC-0831-48EF-A334-81143F59DF57}"/>
              </a:ext>
            </a:extLst>
          </p:cNvPr>
          <p:cNvGraphicFramePr>
            <a:graphicFrameLocks noGrp="1"/>
          </p:cNvGraphicFramePr>
          <p:nvPr>
            <p:ph idx="1"/>
            <p:extLst>
              <p:ext uri="{D42A27DB-BD31-4B8C-83A1-F6EECF244321}">
                <p14:modId xmlns:p14="http://schemas.microsoft.com/office/powerpoint/2010/main" val="4188368827"/>
              </p:ext>
            </p:extLst>
          </p:nvPr>
        </p:nvGraphicFramePr>
        <p:xfrm>
          <a:off x="4594225" y="889000"/>
          <a:ext cx="6683375" cy="4606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5467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64276B8-1A41-49DE-90A7-F070B4B6A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
            <a:extLst>
              <a:ext uri="{FF2B5EF4-FFF2-40B4-BE49-F238E27FC236}">
                <a16:creationId xmlns:a16="http://schemas.microsoft.com/office/drawing/2014/main" id="{5F7C92F8-CFE7-4D8A-AB04-2C4288002E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Graphic 14" descr="Alarm Clock">
            <a:extLst>
              <a:ext uri="{FF2B5EF4-FFF2-40B4-BE49-F238E27FC236}">
                <a16:creationId xmlns:a16="http://schemas.microsoft.com/office/drawing/2014/main" id="{07544782-C3D1-49D7-A0F3-1995E2B87E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445" y="1719913"/>
            <a:ext cx="3427091" cy="3427091"/>
          </a:xfrm>
          <a:prstGeom prst="roundRect">
            <a:avLst>
              <a:gd name="adj" fmla="val 5301"/>
            </a:avLst>
          </a:prstGeom>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25" name="Picture 24">
            <a:extLst>
              <a:ext uri="{FF2B5EF4-FFF2-40B4-BE49-F238E27FC236}">
                <a16:creationId xmlns:a16="http://schemas.microsoft.com/office/drawing/2014/main" id="{957CD5CB-E727-4276-ADCF-AF9E5E638D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8065417-A14A-4B8B-84A1-D212BCE5C335}"/>
              </a:ext>
            </a:extLst>
          </p:cNvPr>
          <p:cNvSpPr>
            <a:spLocks noGrp="1"/>
          </p:cNvSpPr>
          <p:nvPr>
            <p:ph type="title"/>
          </p:nvPr>
        </p:nvSpPr>
        <p:spPr>
          <a:xfrm>
            <a:off x="913776" y="640831"/>
            <a:ext cx="6564205" cy="1573863"/>
          </a:xfrm>
        </p:spPr>
        <p:txBody>
          <a:bodyPr>
            <a:normAutofit/>
          </a:bodyPr>
          <a:lstStyle/>
          <a:p>
            <a:r>
              <a:rPr lang="en-US"/>
              <a:t>When?</a:t>
            </a:r>
          </a:p>
        </p:txBody>
      </p:sp>
      <p:sp>
        <p:nvSpPr>
          <p:cNvPr id="3" name="Content Placeholder 2">
            <a:extLst>
              <a:ext uri="{FF2B5EF4-FFF2-40B4-BE49-F238E27FC236}">
                <a16:creationId xmlns:a16="http://schemas.microsoft.com/office/drawing/2014/main" id="{C79EF8C2-5592-4002-A77E-273638F9003D}"/>
              </a:ext>
            </a:extLst>
          </p:cNvPr>
          <p:cNvSpPr>
            <a:spLocks noGrp="1"/>
          </p:cNvSpPr>
          <p:nvPr>
            <p:ph idx="1"/>
          </p:nvPr>
        </p:nvSpPr>
        <p:spPr>
          <a:xfrm>
            <a:off x="913774" y="2367092"/>
            <a:ext cx="6564207" cy="3881309"/>
          </a:xfrm>
        </p:spPr>
        <p:txBody>
          <a:bodyPr>
            <a:normAutofit/>
          </a:bodyPr>
          <a:lstStyle/>
          <a:p>
            <a:r>
              <a:rPr lang="en-US" dirty="0"/>
              <a:t>Staffing open later than 5? 10-11pm? </a:t>
            </a:r>
          </a:p>
          <a:p>
            <a:pPr lvl="1"/>
            <a:r>
              <a:rPr lang="en-US" dirty="0"/>
              <a:t>As for peak call times at 211</a:t>
            </a:r>
          </a:p>
          <a:p>
            <a:pPr lvl="1"/>
            <a:r>
              <a:rPr lang="en-US" dirty="0"/>
              <a:t>Ask Directors Council</a:t>
            </a:r>
          </a:p>
        </p:txBody>
      </p:sp>
    </p:spTree>
    <p:extLst>
      <p:ext uri="{BB962C8B-B14F-4D97-AF65-F5344CB8AC3E}">
        <p14:creationId xmlns:p14="http://schemas.microsoft.com/office/powerpoint/2010/main" val="3782202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74F8-2BE1-4476-9E1F-6A706589C599}"/>
              </a:ext>
            </a:extLst>
          </p:cNvPr>
          <p:cNvSpPr>
            <a:spLocks noGrp="1"/>
          </p:cNvSpPr>
          <p:nvPr>
            <p:ph type="title"/>
          </p:nvPr>
        </p:nvSpPr>
        <p:spPr/>
        <p:txBody>
          <a:bodyPr/>
          <a:lstStyle/>
          <a:p>
            <a:r>
              <a:rPr lang="en-US" dirty="0"/>
              <a:t>Housing Crisis Resolution Plan</a:t>
            </a:r>
          </a:p>
        </p:txBody>
      </p:sp>
      <p:sp>
        <p:nvSpPr>
          <p:cNvPr id="3" name="Content Placeholder 2">
            <a:extLst>
              <a:ext uri="{FF2B5EF4-FFF2-40B4-BE49-F238E27FC236}">
                <a16:creationId xmlns:a16="http://schemas.microsoft.com/office/drawing/2014/main" id="{84E61BFB-7835-4BD6-B0B3-C1FBE3383E19}"/>
              </a:ext>
            </a:extLst>
          </p:cNvPr>
          <p:cNvSpPr>
            <a:spLocks noGrp="1"/>
          </p:cNvSpPr>
          <p:nvPr>
            <p:ph idx="1"/>
          </p:nvPr>
        </p:nvSpPr>
        <p:spPr/>
        <p:txBody>
          <a:bodyPr/>
          <a:lstStyle/>
          <a:p>
            <a:r>
              <a:rPr lang="en-US" dirty="0"/>
              <a:t>Aka “the new Step 1”</a:t>
            </a:r>
          </a:p>
        </p:txBody>
      </p:sp>
    </p:spTree>
    <p:extLst>
      <p:ext uri="{BB962C8B-B14F-4D97-AF65-F5344CB8AC3E}">
        <p14:creationId xmlns:p14="http://schemas.microsoft.com/office/powerpoint/2010/main" val="2726263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100000">
              <a:schemeClr val="bg1">
                <a:shade val="92000"/>
                <a:satMod val="140000"/>
                <a:lumMod val="11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9C15D4-2EE7-4D05-B87C-91D1F3B9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ED7B0FB-9654-4441-9545-02D458B68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294573-02CD-415F-9020-7742615B1623}"/>
              </a:ext>
            </a:extLst>
          </p:cNvPr>
          <p:cNvSpPr>
            <a:spLocks noGrp="1"/>
          </p:cNvSpPr>
          <p:nvPr>
            <p:ph type="title"/>
          </p:nvPr>
        </p:nvSpPr>
        <p:spPr>
          <a:xfrm>
            <a:off x="641074" y="1588878"/>
            <a:ext cx="2844002" cy="3680244"/>
          </a:xfrm>
        </p:spPr>
        <p:txBody>
          <a:bodyPr>
            <a:normAutofit/>
          </a:bodyPr>
          <a:lstStyle/>
          <a:p>
            <a:pPr algn="l"/>
            <a:r>
              <a:rPr lang="en-US" sz="4400">
                <a:solidFill>
                  <a:srgbClr val="FFFFFF"/>
                </a:solidFill>
              </a:rPr>
              <a:t>What?</a:t>
            </a:r>
          </a:p>
        </p:txBody>
      </p:sp>
      <p:pic>
        <p:nvPicPr>
          <p:cNvPr id="12" name="Picture 11">
            <a:extLst>
              <a:ext uri="{FF2B5EF4-FFF2-40B4-BE49-F238E27FC236}">
                <a16:creationId xmlns:a16="http://schemas.microsoft.com/office/drawing/2014/main" id="{7BB94C57-FDF3-45A3-9D1F-904523D795D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66700" b="77917"/>
          <a:stretch/>
        </p:blipFill>
        <p:spPr>
          <a:xfrm>
            <a:off x="0" y="0"/>
            <a:ext cx="4059935" cy="1514475"/>
          </a:xfrm>
          <a:prstGeom prst="rect">
            <a:avLst/>
          </a:prstGeom>
        </p:spPr>
      </p:pic>
      <p:sp>
        <p:nvSpPr>
          <p:cNvPr id="3" name="Content Placeholder 2">
            <a:extLst>
              <a:ext uri="{FF2B5EF4-FFF2-40B4-BE49-F238E27FC236}">
                <a16:creationId xmlns:a16="http://schemas.microsoft.com/office/drawing/2014/main" id="{2B66ECA7-0E2F-432F-9A32-187D1712295C}"/>
              </a:ext>
            </a:extLst>
          </p:cNvPr>
          <p:cNvSpPr>
            <a:spLocks noGrp="1"/>
          </p:cNvSpPr>
          <p:nvPr>
            <p:ph idx="1"/>
          </p:nvPr>
        </p:nvSpPr>
        <p:spPr>
          <a:xfrm>
            <a:off x="4798467" y="503434"/>
            <a:ext cx="6642806" cy="6143946"/>
          </a:xfrm>
        </p:spPr>
        <p:txBody>
          <a:bodyPr anchor="ctr">
            <a:normAutofit/>
          </a:bodyPr>
          <a:lstStyle/>
          <a:p>
            <a:pPr marL="0" indent="0">
              <a:lnSpc>
                <a:spcPct val="110000"/>
              </a:lnSpc>
              <a:buNone/>
            </a:pPr>
            <a:r>
              <a:rPr lang="en-US" sz="2200" dirty="0"/>
              <a:t>Behind on rent:</a:t>
            </a:r>
          </a:p>
          <a:p>
            <a:pPr lvl="1">
              <a:lnSpc>
                <a:spcPct val="110000"/>
              </a:lnSpc>
              <a:buFont typeface="Courier New" panose="02070309020205020404" pitchFamily="49" charset="0"/>
              <a:buChar char="o"/>
            </a:pPr>
            <a:r>
              <a:rPr lang="en-US" dirty="0"/>
              <a:t>Housing Crisis Resolution Plan</a:t>
            </a:r>
          </a:p>
          <a:p>
            <a:pPr lvl="2">
              <a:lnSpc>
                <a:spcPct val="110000"/>
              </a:lnSpc>
            </a:pPr>
            <a:r>
              <a:rPr lang="en-US" dirty="0"/>
              <a:t>Landlord mediation or referral to mediation</a:t>
            </a:r>
          </a:p>
          <a:p>
            <a:pPr lvl="2">
              <a:lnSpc>
                <a:spcPct val="110000"/>
              </a:lnSpc>
            </a:pPr>
            <a:r>
              <a:rPr lang="en-US" dirty="0"/>
              <a:t>General problem-solving</a:t>
            </a:r>
          </a:p>
          <a:p>
            <a:pPr lvl="2">
              <a:lnSpc>
                <a:spcPct val="110000"/>
              </a:lnSpc>
            </a:pPr>
            <a:r>
              <a:rPr lang="en-US" dirty="0"/>
              <a:t>HSS eligibility/Person-centered plan</a:t>
            </a:r>
          </a:p>
          <a:p>
            <a:pPr lvl="2">
              <a:lnSpc>
                <a:spcPct val="110000"/>
              </a:lnSpc>
            </a:pPr>
            <a:r>
              <a:rPr lang="en-US" dirty="0"/>
              <a:t>Prevention assistance referral</a:t>
            </a:r>
          </a:p>
          <a:p>
            <a:pPr marL="0" indent="0">
              <a:lnSpc>
                <a:spcPct val="110000"/>
              </a:lnSpc>
              <a:buNone/>
            </a:pPr>
            <a:r>
              <a:rPr lang="en-US" dirty="0"/>
              <a:t>Need a safe place to stay tonight:</a:t>
            </a:r>
          </a:p>
          <a:p>
            <a:pPr lvl="1">
              <a:lnSpc>
                <a:spcPct val="110000"/>
              </a:lnSpc>
              <a:buFont typeface="Courier New" panose="02070309020205020404" pitchFamily="49" charset="0"/>
              <a:buChar char="o"/>
            </a:pPr>
            <a:r>
              <a:rPr lang="en-US" dirty="0"/>
              <a:t>Housing Crisis Resolution Plan</a:t>
            </a:r>
          </a:p>
          <a:p>
            <a:pPr lvl="2">
              <a:lnSpc>
                <a:spcPct val="110000"/>
              </a:lnSpc>
            </a:pPr>
            <a:r>
              <a:rPr lang="en-US" dirty="0"/>
              <a:t>Mediation or referral to mediation for friends/family</a:t>
            </a:r>
          </a:p>
          <a:p>
            <a:pPr lvl="2">
              <a:lnSpc>
                <a:spcPct val="110000"/>
              </a:lnSpc>
            </a:pPr>
            <a:r>
              <a:rPr lang="en-US" dirty="0"/>
              <a:t>General problem-solving</a:t>
            </a:r>
          </a:p>
          <a:p>
            <a:pPr lvl="2">
              <a:lnSpc>
                <a:spcPct val="110000"/>
              </a:lnSpc>
            </a:pPr>
            <a:r>
              <a:rPr lang="en-US" dirty="0"/>
              <a:t>HSS eligibility/Person-centered plan</a:t>
            </a:r>
          </a:p>
          <a:p>
            <a:pPr lvl="2">
              <a:lnSpc>
                <a:spcPct val="110000"/>
              </a:lnSpc>
            </a:pPr>
            <a:r>
              <a:rPr lang="en-US" dirty="0"/>
              <a:t>Referral to emergency shelter</a:t>
            </a:r>
          </a:p>
          <a:p>
            <a:pPr lvl="2">
              <a:lnSpc>
                <a:spcPct val="110000"/>
              </a:lnSpc>
            </a:pPr>
            <a:r>
              <a:rPr lang="en-US" dirty="0"/>
              <a:t>Potential referral to Supportive Housing Assessment</a:t>
            </a:r>
            <a:endParaRPr lang="en-US" sz="1700" dirty="0"/>
          </a:p>
        </p:txBody>
      </p:sp>
      <p:pic>
        <p:nvPicPr>
          <p:cNvPr id="5" name="Picture 13">
            <a:extLst>
              <a:ext uri="{FF2B5EF4-FFF2-40B4-BE49-F238E27FC236}">
                <a16:creationId xmlns:a16="http://schemas.microsoft.com/office/drawing/2014/main" id="{6AEBDF1A-221A-4497-BBA9-57A70D1615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78750" t="72830" b="14149"/>
          <a:stretch/>
        </p:blipFill>
        <p:spPr>
          <a:xfrm>
            <a:off x="1377059" y="5962903"/>
            <a:ext cx="2590800" cy="892925"/>
          </a:xfrm>
          <a:prstGeom prst="rect">
            <a:avLst/>
          </a:prstGeom>
        </p:spPr>
      </p:pic>
    </p:spTree>
    <p:extLst>
      <p:ext uri="{BB962C8B-B14F-4D97-AF65-F5344CB8AC3E}">
        <p14:creationId xmlns:p14="http://schemas.microsoft.com/office/powerpoint/2010/main" val="1717155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00FDE-DA89-45A3-8C16-6A5528F83A4D}"/>
              </a:ext>
            </a:extLst>
          </p:cNvPr>
          <p:cNvSpPr>
            <a:spLocks noGrp="1"/>
          </p:cNvSpPr>
          <p:nvPr>
            <p:ph type="title"/>
          </p:nvPr>
        </p:nvSpPr>
        <p:spPr>
          <a:xfrm>
            <a:off x="643467" y="804334"/>
            <a:ext cx="3003860" cy="5249333"/>
          </a:xfrm>
        </p:spPr>
        <p:txBody>
          <a:bodyPr>
            <a:normAutofit/>
          </a:bodyPr>
          <a:lstStyle/>
          <a:p>
            <a:r>
              <a:rPr lang="en-US" sz="3700" dirty="0">
                <a:solidFill>
                  <a:srgbClr val="FFFFFF"/>
                </a:solidFill>
              </a:rPr>
              <a:t>Housing Stabilization Role</a:t>
            </a:r>
          </a:p>
        </p:txBody>
      </p:sp>
      <p:sp>
        <p:nvSpPr>
          <p:cNvPr id="3" name="Content Placeholder 2">
            <a:extLst>
              <a:ext uri="{FF2B5EF4-FFF2-40B4-BE49-F238E27FC236}">
                <a16:creationId xmlns:a16="http://schemas.microsoft.com/office/drawing/2014/main" id="{7AA60AD1-EE6F-4936-A2C3-77E82D7A4C25}"/>
              </a:ext>
            </a:extLst>
          </p:cNvPr>
          <p:cNvSpPr>
            <a:spLocks noGrp="1"/>
          </p:cNvSpPr>
          <p:nvPr>
            <p:ph idx="1"/>
          </p:nvPr>
        </p:nvSpPr>
        <p:spPr>
          <a:xfrm>
            <a:off x="5363110" y="1243174"/>
            <a:ext cx="6143090" cy="4810494"/>
          </a:xfrm>
        </p:spPr>
        <p:txBody>
          <a:bodyPr anchor="ctr">
            <a:normAutofit fontScale="92500" lnSpcReduction="20000"/>
          </a:bodyPr>
          <a:lstStyle/>
          <a:p>
            <a:r>
              <a:rPr lang="en-US" dirty="0">
                <a:solidFill>
                  <a:schemeClr val="tx2"/>
                </a:solidFill>
              </a:rPr>
              <a:t>Determines eligibility</a:t>
            </a:r>
          </a:p>
          <a:p>
            <a:pPr lvl="1">
              <a:buFont typeface="Courier New" panose="02070309020205020404" pitchFamily="49" charset="0"/>
              <a:buChar char="o"/>
            </a:pPr>
            <a:r>
              <a:rPr lang="en-US" dirty="0">
                <a:solidFill>
                  <a:schemeClr val="tx2"/>
                </a:solidFill>
              </a:rPr>
              <a:t>Housing Crisis Resolution Plan </a:t>
            </a:r>
          </a:p>
          <a:p>
            <a:pPr lvl="2">
              <a:buFont typeface="Wingdings" panose="05000000000000000000" pitchFamily="2" charset="2"/>
              <a:buChar char="Ø"/>
            </a:pPr>
            <a:r>
              <a:rPr lang="en-US" dirty="0">
                <a:solidFill>
                  <a:schemeClr val="tx2"/>
                </a:solidFill>
              </a:rPr>
              <a:t>Housing Instability	</a:t>
            </a:r>
          </a:p>
          <a:p>
            <a:pPr lvl="2">
              <a:buFont typeface="Wingdings" panose="05000000000000000000" pitchFamily="2" charset="2"/>
              <a:buChar char="Ø"/>
            </a:pPr>
            <a:r>
              <a:rPr lang="en-US" dirty="0">
                <a:solidFill>
                  <a:schemeClr val="tx2"/>
                </a:solidFill>
              </a:rPr>
              <a:t>need for services</a:t>
            </a:r>
          </a:p>
          <a:p>
            <a:pPr lvl="1">
              <a:buFont typeface="Courier New" panose="02070309020205020404" pitchFamily="49" charset="0"/>
              <a:buChar char="o"/>
            </a:pPr>
            <a:r>
              <a:rPr lang="en-US" dirty="0">
                <a:solidFill>
                  <a:schemeClr val="tx2"/>
                </a:solidFill>
              </a:rPr>
              <a:t>Assists with getting on MA if needed</a:t>
            </a:r>
          </a:p>
          <a:p>
            <a:pPr lvl="1">
              <a:buFont typeface="Courier New" panose="02070309020205020404" pitchFamily="49" charset="0"/>
              <a:buChar char="o"/>
            </a:pPr>
            <a:r>
              <a:rPr lang="en-US" dirty="0">
                <a:solidFill>
                  <a:schemeClr val="tx2"/>
                </a:solidFill>
              </a:rPr>
              <a:t>PSN*</a:t>
            </a:r>
          </a:p>
          <a:p>
            <a:pPr lvl="2">
              <a:buFont typeface="Wingdings" panose="05000000000000000000" pitchFamily="2" charset="2"/>
              <a:buChar char="Ø"/>
            </a:pPr>
            <a:r>
              <a:rPr lang="en-US" dirty="0">
                <a:solidFill>
                  <a:schemeClr val="tx2"/>
                </a:solidFill>
              </a:rPr>
              <a:t>Disability</a:t>
            </a:r>
          </a:p>
          <a:p>
            <a:r>
              <a:rPr lang="en-US" dirty="0">
                <a:solidFill>
                  <a:schemeClr val="tx2"/>
                </a:solidFill>
              </a:rPr>
              <a:t>Completes Person-Centered Plan</a:t>
            </a:r>
          </a:p>
          <a:p>
            <a:pPr lvl="1">
              <a:buFont typeface="Courier New" panose="02070309020205020404" pitchFamily="49" charset="0"/>
              <a:buChar char="o"/>
            </a:pPr>
            <a:r>
              <a:rPr lang="en-US" dirty="0">
                <a:solidFill>
                  <a:schemeClr val="tx2"/>
                </a:solidFill>
              </a:rPr>
              <a:t>Helps people understand who the HSS Transition Providers are to make informed choice</a:t>
            </a:r>
          </a:p>
          <a:p>
            <a:pPr lvl="1">
              <a:buFont typeface="Courier New" panose="02070309020205020404" pitchFamily="49" charset="0"/>
              <a:buChar char="o"/>
            </a:pPr>
            <a:r>
              <a:rPr lang="en-US" dirty="0">
                <a:solidFill>
                  <a:schemeClr val="tx2"/>
                </a:solidFill>
              </a:rPr>
              <a:t>Refers to HSS Transition Provider</a:t>
            </a:r>
          </a:p>
          <a:p>
            <a:pPr lvl="1"/>
            <a:endParaRPr lang="en-US" dirty="0">
              <a:solidFill>
                <a:schemeClr val="tx2"/>
              </a:solidFill>
            </a:endParaRPr>
          </a:p>
          <a:p>
            <a:pPr lvl="1"/>
            <a:endParaRPr lang="en-US" dirty="0">
              <a:solidFill>
                <a:schemeClr val="tx2"/>
              </a:solidFill>
            </a:endParaRPr>
          </a:p>
          <a:p>
            <a:pPr marL="0" indent="0">
              <a:buNone/>
            </a:pPr>
            <a:r>
              <a:rPr lang="en-US" dirty="0">
                <a:solidFill>
                  <a:schemeClr val="tx2"/>
                </a:solidFill>
              </a:rPr>
              <a:t>*Needs to be licensed</a:t>
            </a:r>
          </a:p>
        </p:txBody>
      </p:sp>
      <p:pic>
        <p:nvPicPr>
          <p:cNvPr id="5" name="Graphic 4" descr="Checklist">
            <a:extLst>
              <a:ext uri="{FF2B5EF4-FFF2-40B4-BE49-F238E27FC236}">
                <a16:creationId xmlns:a16="http://schemas.microsoft.com/office/drawing/2014/main" id="{A5E5A2E0-45FB-498B-BA5B-F603440D6C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48710" y="1095483"/>
            <a:ext cx="914400" cy="914400"/>
          </a:xfrm>
          <a:prstGeom prst="rect">
            <a:avLst/>
          </a:prstGeom>
        </p:spPr>
      </p:pic>
      <p:pic>
        <p:nvPicPr>
          <p:cNvPr id="7" name="Graphic 6" descr="Blueprint">
            <a:extLst>
              <a:ext uri="{FF2B5EF4-FFF2-40B4-BE49-F238E27FC236}">
                <a16:creationId xmlns:a16="http://schemas.microsoft.com/office/drawing/2014/main" id="{4ECEAA8D-2358-4FB9-9475-81FB996EC8D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48710" y="3302309"/>
            <a:ext cx="914400" cy="914400"/>
          </a:xfrm>
          <a:prstGeom prst="rect">
            <a:avLst/>
          </a:prstGeom>
        </p:spPr>
      </p:pic>
    </p:spTree>
    <p:extLst>
      <p:ext uri="{BB962C8B-B14F-4D97-AF65-F5344CB8AC3E}">
        <p14:creationId xmlns:p14="http://schemas.microsoft.com/office/powerpoint/2010/main" val="1155975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38B68-D132-45E9-A52C-391F9E8F1994}"/>
              </a:ext>
            </a:extLst>
          </p:cNvPr>
          <p:cNvSpPr>
            <a:spLocks noGrp="1"/>
          </p:cNvSpPr>
          <p:nvPr>
            <p:ph type="title"/>
          </p:nvPr>
        </p:nvSpPr>
        <p:spPr/>
        <p:txBody>
          <a:bodyPr/>
          <a:lstStyle/>
          <a:p>
            <a:r>
              <a:rPr lang="en-US" dirty="0"/>
              <a:t>Breakout Sessions</a:t>
            </a:r>
          </a:p>
        </p:txBody>
      </p:sp>
      <p:sp>
        <p:nvSpPr>
          <p:cNvPr id="3" name="Content Placeholder 2">
            <a:extLst>
              <a:ext uri="{FF2B5EF4-FFF2-40B4-BE49-F238E27FC236}">
                <a16:creationId xmlns:a16="http://schemas.microsoft.com/office/drawing/2014/main" id="{9C6B7EB4-3303-4CD7-B910-EA82BEAB8565}"/>
              </a:ext>
            </a:extLst>
          </p:cNvPr>
          <p:cNvSpPr>
            <a:spLocks noGrp="1"/>
          </p:cNvSpPr>
          <p:nvPr>
            <p:ph idx="1"/>
          </p:nvPr>
        </p:nvSpPr>
        <p:spPr/>
        <p:txBody>
          <a:bodyPr/>
          <a:lstStyle/>
          <a:p>
            <a:r>
              <a:rPr lang="en-US" dirty="0"/>
              <a:t>Menti.com</a:t>
            </a:r>
          </a:p>
          <a:p>
            <a:pPr lvl="1"/>
            <a:r>
              <a:rPr lang="en-US" dirty="0"/>
              <a:t>Code: 32 78 72 7</a:t>
            </a:r>
          </a:p>
        </p:txBody>
      </p:sp>
    </p:spTree>
    <p:extLst>
      <p:ext uri="{BB962C8B-B14F-4D97-AF65-F5344CB8AC3E}">
        <p14:creationId xmlns:p14="http://schemas.microsoft.com/office/powerpoint/2010/main" val="406557269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433</Words>
  <Application>Microsoft Office PowerPoint</Application>
  <PresentationFormat>Widescreen</PresentationFormat>
  <Paragraphs>67</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Tw Cen MT</vt:lpstr>
      <vt:lpstr>Wingdings</vt:lpstr>
      <vt:lpstr>Droplet</vt:lpstr>
      <vt:lpstr>Access Re-Design</vt:lpstr>
      <vt:lpstr>PowerPoint Presentation</vt:lpstr>
      <vt:lpstr>Who?</vt:lpstr>
      <vt:lpstr>Where?</vt:lpstr>
      <vt:lpstr>When?</vt:lpstr>
      <vt:lpstr>Housing Crisis Resolution Plan</vt:lpstr>
      <vt:lpstr>What?</vt:lpstr>
      <vt:lpstr>Housing Stabilization Role</vt:lpstr>
      <vt:lpstr>Breakout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Re-Design</dc:title>
  <dc:creator>Liz Moen</dc:creator>
  <cp:lastModifiedBy>Liz Moen</cp:lastModifiedBy>
  <cp:revision>5</cp:revision>
  <dcterms:created xsi:type="dcterms:W3CDTF">2020-12-01T15:54:21Z</dcterms:created>
  <dcterms:modified xsi:type="dcterms:W3CDTF">2020-12-03T14:34:25Z</dcterms:modified>
</cp:coreProperties>
</file>